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56" r:id="rId2"/>
    <p:sldId id="259" r:id="rId3"/>
    <p:sldId id="261" r:id="rId4"/>
    <p:sldId id="262" r:id="rId5"/>
    <p:sldId id="263" r:id="rId6"/>
    <p:sldId id="265" r:id="rId7"/>
    <p:sldId id="267" r:id="rId8"/>
    <p:sldId id="266" r:id="rId9"/>
    <p:sldId id="260" r:id="rId10"/>
    <p:sldId id="268" r:id="rId11"/>
    <p:sldId id="269" r:id="rId12"/>
    <p:sldId id="270" r:id="rId13"/>
    <p:sldId id="271" r:id="rId14"/>
    <p:sldId id="272" r:id="rId15"/>
    <p:sldId id="275" r:id="rId16"/>
    <p:sldId id="274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26" autoAdjust="0"/>
    <p:restoredTop sz="93829" autoAdjust="0"/>
  </p:normalViewPr>
  <p:slideViewPr>
    <p:cSldViewPr snapToGrid="0">
      <p:cViewPr>
        <p:scale>
          <a:sx n="75" d="100"/>
          <a:sy n="75" d="100"/>
        </p:scale>
        <p:origin x="1104" y="288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6AF42A-604C-471F-8761-124A8801A7C2}" type="datetimeFigureOut">
              <a:rPr lang="ko-KR" altLang="en-US" smtClean="0"/>
              <a:t>2022-02-22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663BF-07C0-4981-833D-358758C16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207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Hello </a:t>
            </a:r>
          </a:p>
          <a:p>
            <a:endParaRPr lang="en-US" altLang="ko-KR" dirty="0"/>
          </a:p>
          <a:p>
            <a:r>
              <a:rPr lang="en-US" altLang="ko-KR" dirty="0"/>
              <a:t>The title of the paper to be presented is Rethinking </a:t>
            </a:r>
            <a:r>
              <a:rPr lang="en-US" altLang="ko-KR" dirty="0" err="1"/>
              <a:t>BiSeNet</a:t>
            </a:r>
            <a:r>
              <a:rPr lang="en-US" altLang="ko-KR" dirty="0"/>
              <a:t> For Real-time Semantic Segmentation.</a:t>
            </a:r>
          </a:p>
          <a:p>
            <a:endParaRPr lang="en-US" altLang="ko-KR" dirty="0"/>
          </a:p>
          <a:p>
            <a:r>
              <a:rPr lang="en-US" altLang="ko-KR" dirty="0"/>
              <a:t>It is adopted in CVPR 2021.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663BF-07C0-4981-833D-358758C1623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5785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STDC is faster than other methods and has a high mean IOU.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663BF-07C0-4981-833D-358758C1623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7470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Detail</a:t>
            </a:r>
            <a:r>
              <a:rPr lang="ko-KR" altLang="en-US" dirty="0"/>
              <a:t> </a:t>
            </a:r>
            <a:r>
              <a:rPr lang="en-US" altLang="ko-KR" dirty="0"/>
              <a:t>Guidance</a:t>
            </a:r>
            <a:r>
              <a:rPr lang="ko-KR" altLang="en-US" dirty="0"/>
              <a:t> 를 </a:t>
            </a:r>
            <a:r>
              <a:rPr lang="ko-KR" altLang="en-US" dirty="0" err="1"/>
              <a:t>사용했을때와</a:t>
            </a:r>
            <a:r>
              <a:rPr lang="ko-KR" altLang="en-US" dirty="0"/>
              <a:t> </a:t>
            </a:r>
            <a:r>
              <a:rPr lang="ko-KR" altLang="en-US" dirty="0" err="1"/>
              <a:t>안했을</a:t>
            </a:r>
            <a:r>
              <a:rPr lang="ko-KR" altLang="en-US" dirty="0"/>
              <a:t> 때를 비교합니다</a:t>
            </a:r>
            <a:r>
              <a:rPr lang="en-US" altLang="ko-KR" dirty="0"/>
              <a:t>. </a:t>
            </a:r>
            <a:r>
              <a:rPr lang="ko-KR" altLang="en-US" dirty="0"/>
              <a:t>사용할 때 조금 더 디테일한 부분을 살리게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In this figure, they compare the case with and without the Detail Guidance. When Detail Guidance is used, more detail is detected.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663BF-07C0-4981-833D-358758C1623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672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ko-KR" dirty="0"/>
            </a:br>
            <a:r>
              <a:rPr lang="en-US" altLang="ko-K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This table compares using Spatial Path and using Detail Guidance.</a:t>
            </a:r>
          </a:p>
          <a:p>
            <a:endParaRPr lang="en-US" altLang="ko-KR" dirty="0"/>
          </a:p>
          <a:p>
            <a:r>
              <a:rPr lang="en-US" altLang="ko-KR" dirty="0"/>
              <a:t>STDC using Detail Guidance has some performance and speed improvements than STDC using Spatial Path.</a:t>
            </a:r>
          </a:p>
          <a:p>
            <a:endParaRPr lang="en-US" altLang="ko-KR" dirty="0"/>
          </a:p>
          <a:p>
            <a:r>
              <a:rPr lang="en-US" altLang="ko-KR" dirty="0"/>
              <a:t>STDC</a:t>
            </a:r>
            <a:r>
              <a:rPr lang="ko-KR" altLang="en-US" dirty="0"/>
              <a:t>는 </a:t>
            </a:r>
            <a:r>
              <a:rPr lang="en-US" altLang="ko-KR" dirty="0"/>
              <a:t>Spatial Path</a:t>
            </a:r>
            <a:r>
              <a:rPr lang="ko-KR" altLang="en-US" dirty="0"/>
              <a:t>를 제거하고 약간의 성능 향상과 속도 향상을 가집니다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663BF-07C0-4981-833D-358758C1623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311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ko-KR" dirty="0"/>
            </a:br>
            <a:r>
              <a:rPr lang="en-US" altLang="ko-K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From this table, we can see that STDC1 has a fast speed and maintains similar accuracy to the previous method, and STDC2 has a high accuracy while having a similar speed to the previous method.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663BF-07C0-4981-833D-358758C1623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155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Ej</a:t>
            </a:r>
            <a:r>
              <a:rPr lang="en-US" altLang="ko-KR" dirty="0"/>
              <a:t> </a:t>
            </a:r>
            <a:r>
              <a:rPr lang="ko-KR" altLang="en-US" dirty="0"/>
              <a:t>높은</a:t>
            </a:r>
            <a:r>
              <a:rPr lang="en-US" altLang="ko-KR" dirty="0"/>
              <a:t> </a:t>
            </a:r>
            <a:r>
              <a:rPr lang="ko-KR" altLang="en-US" dirty="0"/>
              <a:t>정확도와 더 높은 </a:t>
            </a:r>
            <a:r>
              <a:rPr lang="en-US" altLang="ko-KR" dirty="0"/>
              <a:t>FPS</a:t>
            </a:r>
          </a:p>
          <a:p>
            <a:endParaRPr lang="en-US" altLang="ko-KR" dirty="0"/>
          </a:p>
          <a:p>
            <a:r>
              <a:rPr lang="en-US" altLang="ko-KR" dirty="0"/>
              <a:t>50 70</a:t>
            </a:r>
            <a:r>
              <a:rPr lang="ko-KR" altLang="en-US" dirty="0"/>
              <a:t>은 각각 이미지 크기를 의미합니다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This table represents the mean IOU and FPS according to the backbone network.</a:t>
            </a:r>
          </a:p>
          <a:p>
            <a:endParaRPr lang="en-US" altLang="ko-KR" dirty="0"/>
          </a:p>
          <a:p>
            <a:r>
              <a:rPr lang="en-US" altLang="ko-KR" dirty="0"/>
              <a:t>50 means that input size is 512 x 1024.</a:t>
            </a:r>
          </a:p>
          <a:p>
            <a:r>
              <a:rPr lang="en-US" altLang="ko-KR" dirty="0"/>
              <a:t>75 means that input size is 768 x 1536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663BF-07C0-4981-833D-358758C1623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171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+mj-lt"/>
              <a:buNone/>
            </a:pPr>
            <a:r>
              <a:rPr lang="en-US" altLang="ko-KR" b="0" i="0" dirty="0">
                <a:solidFill>
                  <a:srgbClr val="24292E"/>
                </a:solidFill>
                <a:effectLst/>
                <a:latin typeface="inherit"/>
              </a:rPr>
              <a:t>First, we need to know the model structure of 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inherit"/>
              </a:rPr>
              <a:t>BiseNet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inherit"/>
              </a:rPr>
              <a:t>.</a:t>
            </a:r>
          </a:p>
          <a:p>
            <a:pPr algn="l" fontAlgn="base">
              <a:buFont typeface="+mj-lt"/>
              <a:buNone/>
            </a:pPr>
            <a:endParaRPr lang="en-US" altLang="ko-KR" b="0" i="0" dirty="0">
              <a:solidFill>
                <a:srgbClr val="24292E"/>
              </a:solidFill>
              <a:effectLst/>
              <a:latin typeface="inherit"/>
            </a:endParaRPr>
          </a:p>
          <a:p>
            <a:pPr algn="l" fontAlgn="base">
              <a:buFont typeface="+mj-lt"/>
              <a:buNone/>
            </a:pPr>
            <a:r>
              <a:rPr lang="en-US" altLang="ko-KR" b="0" i="0" dirty="0" err="1">
                <a:solidFill>
                  <a:srgbClr val="24292E"/>
                </a:solidFill>
                <a:effectLst/>
                <a:latin typeface="inherit"/>
              </a:rPr>
              <a:t>Bisenet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inherit"/>
              </a:rPr>
              <a:t> is a semantic segmentation model and consists of Spatial Path and Context Path. </a:t>
            </a:r>
          </a:p>
          <a:p>
            <a:pPr algn="l" fontAlgn="base">
              <a:buFont typeface="+mj-lt"/>
              <a:buNone/>
            </a:pPr>
            <a:endParaRPr lang="en-US" altLang="ko-KR" b="0" i="0" dirty="0">
              <a:solidFill>
                <a:srgbClr val="24292E"/>
              </a:solidFill>
              <a:effectLst/>
              <a:latin typeface="inherit"/>
            </a:endParaRPr>
          </a:p>
          <a:p>
            <a:pPr algn="l" fontAlgn="base">
              <a:buFont typeface="+mj-lt"/>
              <a:buNone/>
            </a:pPr>
            <a:r>
              <a:rPr lang="en-US" altLang="ko-KR" b="0" i="0" dirty="0">
                <a:solidFill>
                  <a:srgbClr val="24292E"/>
                </a:solidFill>
                <a:effectLst/>
                <a:latin typeface="inherit"/>
              </a:rPr>
              <a:t>There are three layer in Spatial Path, and each layer consists of convolution layer with stride 2, batch normalization, and 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inherit"/>
              </a:rPr>
              <a:t>ReLU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inherit"/>
              </a:rPr>
              <a:t>.</a:t>
            </a:r>
          </a:p>
          <a:p>
            <a:pPr algn="l" fontAlgn="base">
              <a:buFont typeface="+mj-lt"/>
              <a:buNone/>
            </a:pPr>
            <a:endParaRPr lang="en-US" altLang="ko-KR" b="0" i="0" dirty="0">
              <a:solidFill>
                <a:srgbClr val="24292E"/>
              </a:solidFill>
              <a:effectLst/>
              <a:latin typeface="inherit"/>
            </a:endParaRPr>
          </a:p>
          <a:p>
            <a:pPr algn="l" fontAlgn="base">
              <a:buFont typeface="+mj-lt"/>
              <a:buNone/>
            </a:pPr>
            <a:r>
              <a:rPr lang="en-US" altLang="ko-KR" b="0" i="0" dirty="0">
                <a:solidFill>
                  <a:srgbClr val="24292E"/>
                </a:solidFill>
                <a:effectLst/>
                <a:latin typeface="inherit"/>
              </a:rPr>
              <a:t>Therefore, the size of feature map becomes 1/8 of the original image, and rich spatial information can be stored.</a:t>
            </a:r>
          </a:p>
          <a:p>
            <a:pPr algn="l" fontAlgn="base">
              <a:buFont typeface="+mj-lt"/>
              <a:buNone/>
            </a:pPr>
            <a:endParaRPr lang="en-US" altLang="ko-KR" b="0" i="0" dirty="0">
              <a:solidFill>
                <a:srgbClr val="24292E"/>
              </a:solidFill>
              <a:effectLst/>
              <a:latin typeface="inherit"/>
            </a:endParaRPr>
          </a:p>
          <a:p>
            <a:pPr algn="l" fontAlgn="base">
              <a:buFont typeface="+mj-lt"/>
              <a:buNone/>
            </a:pPr>
            <a:r>
              <a:rPr lang="en-US" altLang="ko-KR" b="0" i="0" dirty="0">
                <a:solidFill>
                  <a:srgbClr val="24292E"/>
                </a:solidFill>
                <a:effectLst/>
                <a:latin typeface="inherit"/>
              </a:rPr>
              <a:t>Context Path uses a lightweight model to perform 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inherit"/>
              </a:rPr>
              <a:t>downsampling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inherit"/>
              </a:rPr>
              <a:t> quickly, so a large Receptive Field can be obtained, and Receptive Field that maximizes global context information can be provided using global average pooling.</a:t>
            </a:r>
          </a:p>
          <a:p>
            <a:pPr algn="l" fontAlgn="base">
              <a:buFont typeface="+mj-lt"/>
              <a:buNone/>
            </a:pPr>
            <a:endParaRPr lang="en-US" altLang="ko-KR" b="0" i="0" dirty="0">
              <a:solidFill>
                <a:srgbClr val="24292E"/>
              </a:solidFill>
              <a:effectLst/>
              <a:latin typeface="inherit"/>
            </a:endParaRPr>
          </a:p>
          <a:p>
            <a:pPr algn="l" fontAlgn="base">
              <a:buFont typeface="+mj-lt"/>
              <a:buNone/>
            </a:pPr>
            <a:r>
              <a:rPr lang="en-US" altLang="ko-KR" b="0" i="0" dirty="0">
                <a:solidFill>
                  <a:srgbClr val="24292E"/>
                </a:solidFill>
                <a:effectLst/>
                <a:latin typeface="inherit"/>
              </a:rPr>
              <a:t>Attention Refinement Module is a module for combining features obtained from Context Path. It obtain global context using global average pooling and compute attention refinement. It also has the advantage of being able to easily </a:t>
            </a:r>
          </a:p>
          <a:p>
            <a:pPr algn="l" fontAlgn="base">
              <a:buFont typeface="+mj-lt"/>
              <a:buNone/>
            </a:pPr>
            <a:endParaRPr lang="en-US" altLang="ko-KR" b="0" i="0" dirty="0">
              <a:solidFill>
                <a:srgbClr val="24292E"/>
              </a:solidFill>
              <a:effectLst/>
              <a:latin typeface="inherit"/>
            </a:endParaRPr>
          </a:p>
          <a:p>
            <a:pPr algn="l" fontAlgn="base">
              <a:buFont typeface="+mj-lt"/>
              <a:buNone/>
            </a:pPr>
            <a:endParaRPr lang="en-US" altLang="ko-KR" b="0" i="0" dirty="0">
              <a:solidFill>
                <a:srgbClr val="24292E"/>
              </a:solidFill>
              <a:effectLst/>
              <a:latin typeface="inherit"/>
            </a:endParaRPr>
          </a:p>
          <a:p>
            <a:pPr algn="l" fontAlgn="base">
              <a:buFont typeface="+mj-lt"/>
              <a:buNone/>
            </a:pPr>
            <a:r>
              <a:rPr lang="en-US" altLang="ko-KR" b="0" i="0" dirty="0">
                <a:solidFill>
                  <a:srgbClr val="24292E"/>
                </a:solidFill>
                <a:effectLst/>
                <a:latin typeface="inherit"/>
              </a:rPr>
              <a:t>Feature Fusion Module is a module for combining two features. We cannot simply combine two features. Spatial path has low-level features and context path has high-level features. To combine this information, we connect the two features, scale them using batch normalization, and obtain global pooling and weight vectors.</a:t>
            </a:r>
          </a:p>
          <a:p>
            <a:pPr algn="l" fontAlgn="base">
              <a:buFont typeface="+mj-lt"/>
              <a:buNone/>
            </a:pPr>
            <a:endParaRPr lang="en-US" altLang="ko-KR" b="0" i="0" dirty="0">
              <a:solidFill>
                <a:srgbClr val="24292E"/>
              </a:solidFill>
              <a:effectLst/>
              <a:latin typeface="inherit"/>
            </a:endParaRPr>
          </a:p>
          <a:p>
            <a:pPr algn="l" fontAlgn="base">
              <a:buFont typeface="+mj-lt"/>
              <a:buNone/>
            </a:pPr>
            <a:endParaRPr lang="en-US" altLang="ko-KR" b="0" i="0" dirty="0">
              <a:solidFill>
                <a:srgbClr val="24292E"/>
              </a:solidFill>
              <a:effectLst/>
              <a:latin typeface="inherit"/>
            </a:endParaRPr>
          </a:p>
          <a:p>
            <a:pPr algn="l" fontAlgn="base">
              <a:buFont typeface="+mj-lt"/>
              <a:buNone/>
            </a:pPr>
            <a:endParaRPr lang="en-US" altLang="ko-KR" b="0" i="0" dirty="0">
              <a:solidFill>
                <a:srgbClr val="24292E"/>
              </a:solidFill>
              <a:effectLst/>
              <a:latin typeface="inherit"/>
            </a:endParaRP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4292E"/>
                </a:solidFill>
                <a:effectLst/>
                <a:latin typeface="inherit"/>
              </a:rPr>
              <a:t>Spatial Path : Spatial path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inherit"/>
              </a:rPr>
              <a:t>에는 세개의 레이어가 존재하며 각 층에서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inherit"/>
              </a:rPr>
              <a:t>stride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inherit"/>
              </a:rPr>
              <a:t>가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inherit"/>
              </a:rPr>
              <a:t>2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inherit"/>
              </a:rPr>
              <a:t>인 </a:t>
            </a:r>
            <a:r>
              <a:rPr lang="ko-KR" altLang="en-US" b="0" i="0" dirty="0" err="1">
                <a:solidFill>
                  <a:srgbClr val="24292E"/>
                </a:solidFill>
                <a:effectLst/>
                <a:latin typeface="inherit"/>
              </a:rPr>
              <a:t>컨볼루션을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inherit"/>
              </a:rPr>
              <a:t> 진행하며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inherit"/>
              </a:rPr>
              <a:t>batch 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inherit"/>
              </a:rPr>
              <a:t>nomalization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inherit"/>
              </a:rPr>
              <a:t>과 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inherit"/>
              </a:rPr>
              <a:t>ReLU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inherit"/>
              </a:rPr>
              <a:t>를 진행합니다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inherit"/>
              </a:rPr>
              <a:t>따라서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inherit"/>
              </a:rPr>
              <a:t>feature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inherit"/>
              </a:rPr>
              <a:t>의 크기는 원본 이미지의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inherit"/>
              </a:rPr>
              <a:t>1/8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inherit"/>
              </a:rPr>
              <a:t>이 되며 풍부한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inherit"/>
              </a:rPr>
              <a:t>Spatial information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inherit"/>
              </a:rPr>
              <a:t>을 저장할 수 있습니다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inherit"/>
              </a:rPr>
              <a:t>.</a:t>
            </a:r>
          </a:p>
          <a:p>
            <a:pPr algn="l" fontAlgn="base">
              <a:buFont typeface="+mj-lt"/>
              <a:buAutoNum type="arabicPeriod"/>
            </a:pPr>
            <a:endParaRPr lang="en-US" altLang="ko-KR" b="0" i="0" dirty="0">
              <a:solidFill>
                <a:srgbClr val="24292E"/>
              </a:solidFill>
              <a:effectLst/>
              <a:latin typeface="inherit"/>
            </a:endParaRP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4292E"/>
                </a:solidFill>
                <a:effectLst/>
                <a:latin typeface="inherit"/>
              </a:rPr>
              <a:t>Context Path : Context Path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inherit"/>
              </a:rPr>
              <a:t>에서는 </a:t>
            </a:r>
            <a:r>
              <a:rPr lang="ko-KR" altLang="en-US" b="0" i="0" dirty="0" err="1">
                <a:solidFill>
                  <a:srgbClr val="24292E"/>
                </a:solidFill>
                <a:effectLst/>
                <a:latin typeface="inherit"/>
              </a:rPr>
              <a:t>경량화된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inherit"/>
              </a:rPr>
              <a:t> 모델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inherit"/>
              </a:rPr>
              <a:t>(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inherit"/>
              </a:rPr>
              <a:t>xception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inherit"/>
              </a:rPr>
              <a:t>)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inherit"/>
              </a:rPr>
              <a:t>을 사용해 빠르게 다운 샘플링을 진행할 수 있어서 큰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inherit"/>
              </a:rPr>
              <a:t>Receptive Field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inherit"/>
              </a:rPr>
              <a:t>를 얻을 수 있고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inherit"/>
              </a:rPr>
              <a:t>Global average pooling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inherit"/>
              </a:rPr>
              <a:t>을 이용해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inherit"/>
              </a:rPr>
              <a:t>global context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inherit"/>
              </a:rPr>
              <a:t>정보를 최대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inherit"/>
              </a:rPr>
              <a:t>Receptive Field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inherit"/>
              </a:rPr>
              <a:t>제공할 수 있습니다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inherit"/>
              </a:rPr>
              <a:t>.</a:t>
            </a:r>
          </a:p>
          <a:p>
            <a:pPr algn="l" fontAlgn="base">
              <a:buFont typeface="+mj-lt"/>
              <a:buAutoNum type="arabicPeriod"/>
            </a:pPr>
            <a:endParaRPr lang="en-US" altLang="ko-KR" b="0" i="0" dirty="0">
              <a:solidFill>
                <a:srgbClr val="24292E"/>
              </a:solidFill>
              <a:effectLst/>
              <a:latin typeface="inherit"/>
            </a:endParaRP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4292E"/>
                </a:solidFill>
                <a:effectLst/>
                <a:latin typeface="inherit"/>
              </a:rPr>
              <a:t>Attention Refinement Module : Context Path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inherit"/>
              </a:rPr>
              <a:t>에서 얻은 특징들을 결합하기 위한 모듈입니다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inherit"/>
              </a:rPr>
              <a:t>. Global average pooling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inherit"/>
              </a:rPr>
              <a:t>을 사용해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inherit"/>
              </a:rPr>
              <a:t>Global context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inherit"/>
              </a:rPr>
              <a:t>를 얻고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inherit"/>
              </a:rPr>
              <a:t>attention refinement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inherit"/>
              </a:rPr>
              <a:t>를 계산합니다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inherit"/>
              </a:rPr>
              <a:t>또한 </a:t>
            </a:r>
            <a:r>
              <a:rPr lang="ko-KR" altLang="en-US" b="0" i="0" dirty="0" err="1">
                <a:solidFill>
                  <a:srgbClr val="24292E"/>
                </a:solidFill>
                <a:effectLst/>
                <a:latin typeface="inherit"/>
              </a:rPr>
              <a:t>업샘플링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inherit"/>
              </a:rPr>
              <a:t> 없이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inherit"/>
              </a:rPr>
              <a:t>Global context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inherit"/>
              </a:rPr>
              <a:t>정보를 쉽게 결합할 수 있는 장점이 있습니다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inherit"/>
              </a:rPr>
              <a:t>.</a:t>
            </a:r>
          </a:p>
          <a:p>
            <a:pPr algn="l" fontAlgn="base">
              <a:buFont typeface="+mj-lt"/>
              <a:buAutoNum type="arabicPeriod"/>
            </a:pPr>
            <a:endParaRPr lang="en-US" altLang="ko-KR" b="0" i="0" dirty="0">
              <a:solidFill>
                <a:srgbClr val="24292E"/>
              </a:solidFill>
              <a:effectLst/>
              <a:latin typeface="inherit"/>
            </a:endParaRP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4292E"/>
                </a:solidFill>
                <a:effectLst/>
                <a:latin typeface="inherit"/>
              </a:rPr>
              <a:t>Feature Fusion Modul (FFM) :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inherit"/>
              </a:rPr>
              <a:t>두가지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inherit"/>
              </a:rPr>
              <a:t>feature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inherit"/>
              </a:rPr>
              <a:t>를 결합하기 위한 모듈입니다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inherit"/>
              </a:rPr>
              <a:t>두가지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inherit"/>
              </a:rPr>
              <a:t>feature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inherit"/>
              </a:rPr>
              <a:t>를 간단히 결합할 수 없습니다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inherit"/>
              </a:rPr>
              <a:t>. Spatial path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inherit"/>
              </a:rPr>
              <a:t>에는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inherit"/>
              </a:rPr>
              <a:t>low-level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inherit"/>
              </a:rPr>
              <a:t>의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inherit"/>
              </a:rPr>
              <a:t>feature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inherit"/>
              </a:rPr>
              <a:t>를 가지고 있고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inherit"/>
              </a:rPr>
              <a:t>Context Path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inherit"/>
              </a:rPr>
              <a:t>에서는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inherit"/>
              </a:rPr>
              <a:t>High-level feature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inherit"/>
              </a:rPr>
              <a:t>를 가지고 있습니다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inherit"/>
              </a:rPr>
              <a:t>이 정보들을 결합하기 위해 두개의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inherit"/>
              </a:rPr>
              <a:t>feature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inherit"/>
              </a:rPr>
              <a:t>를 연결하고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inherit"/>
              </a:rPr>
              <a:t>batch 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inherit"/>
              </a:rPr>
              <a:t>nomalization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inherit"/>
              </a:rPr>
              <a:t>을 사용해 스케일을 조정하고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inherit"/>
              </a:rPr>
              <a:t>global pooling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inherit"/>
              </a:rPr>
              <a:t>및 가중치 벡터를 구합니다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inherit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663BF-07C0-4981-833D-358758C1623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566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bisenetv2 is an improved version of </a:t>
            </a:r>
            <a:r>
              <a:rPr lang="en-US" altLang="ko-KR" b="0" i="0" dirty="0" err="1">
                <a:solidFill>
                  <a:srgbClr val="666666"/>
                </a:solidFill>
                <a:effectLst/>
                <a:latin typeface="Noto Sans KR"/>
              </a:rPr>
              <a:t>bisenet's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 model.</a:t>
            </a:r>
          </a:p>
          <a:p>
            <a:pPr algn="l">
              <a:buFont typeface="+mj-lt"/>
              <a:buNone/>
            </a:pPr>
            <a:endParaRPr lang="en-US" altLang="ko-KR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l">
              <a:buFont typeface="+mj-lt"/>
              <a:buNone/>
            </a:pP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First, bisenetv2 simplifies the structure by eliminating time-consuming cross-layer connections.</a:t>
            </a:r>
          </a:p>
          <a:p>
            <a:pPr algn="l">
              <a:buFont typeface="+mj-lt"/>
              <a:buNone/>
            </a:pPr>
            <a:endParaRPr lang="en-US" altLang="ko-KR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l">
              <a:buFont typeface="+mj-lt"/>
              <a:buNone/>
            </a:pP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The overall structure has been changed to a more compact structure and well-designed components.</a:t>
            </a:r>
          </a:p>
          <a:p>
            <a:pPr algn="l">
              <a:buFont typeface="+mj-lt"/>
              <a:buNone/>
            </a:pPr>
            <a:endParaRPr lang="en-US" altLang="ko-KR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l">
              <a:buFont typeface="+mj-lt"/>
              <a:buNone/>
            </a:pP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We made the context path deeper so we can encode more detail.</a:t>
            </a:r>
          </a:p>
          <a:p>
            <a:pPr algn="l">
              <a:buFont typeface="+mj-lt"/>
              <a:buNone/>
            </a:pPr>
            <a:endParaRPr lang="en-US" altLang="ko-KR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l">
              <a:buFont typeface="+mj-lt"/>
              <a:buNone/>
            </a:pP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We designed light-weight components using depth-wise convolution in spatial path.</a:t>
            </a:r>
          </a:p>
          <a:p>
            <a:pPr algn="l">
              <a:buFont typeface="+mj-lt"/>
              <a:buNone/>
            </a:pPr>
            <a:endParaRPr lang="en-US" altLang="ko-KR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l">
              <a:buFont typeface="+mj-lt"/>
              <a:buNone/>
            </a:pP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A comprehensive ablative experiment was performed.</a:t>
            </a:r>
          </a:p>
          <a:p>
            <a:pPr algn="l">
              <a:buFont typeface="+mj-lt"/>
              <a:buNone/>
            </a:pPr>
            <a:endParaRPr lang="en-US" altLang="ko-KR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l">
              <a:buFont typeface="+mj-lt"/>
              <a:buNone/>
            </a:pP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Performance has been greatly improved.</a:t>
            </a:r>
          </a:p>
          <a:p>
            <a:pPr algn="l">
              <a:buFont typeface="+mj-lt"/>
              <a:buNone/>
            </a:pPr>
            <a:endParaRPr lang="en-US" altLang="ko-KR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l">
              <a:buFont typeface="+mj-lt"/>
              <a:buNone/>
            </a:pP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Context Branch</a:t>
            </a:r>
          </a:p>
          <a:p>
            <a:pPr algn="l">
              <a:buFont typeface="+mj-lt"/>
              <a:buNone/>
            </a:pP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Since low-level information must be contained, it must have an abundant amount of channels. Therefore, the number of layers is reduced while increasing the amount of channels. Since it has a wide spatial size, residual connection is not performed.</a:t>
            </a:r>
          </a:p>
          <a:p>
            <a:pPr algn="l">
              <a:buFont typeface="+mj-lt"/>
              <a:buNone/>
            </a:pPr>
            <a:endParaRPr lang="en-US" altLang="ko-KR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l">
              <a:buFont typeface="+mj-lt"/>
              <a:buNone/>
            </a:pP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Spatial Branch</a:t>
            </a:r>
          </a:p>
          <a:p>
            <a:pPr algn="l">
              <a:buFont typeface="+mj-lt"/>
              <a:buNone/>
            </a:pP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Contrary to the detail branch, it has a small amount of channels and stacks the layers deeply. In this case, a fast-down sampling method is used to widen a wide receptive field and increase the level of feature representation.</a:t>
            </a:r>
          </a:p>
          <a:p>
            <a:pPr algn="l">
              <a:buFont typeface="+mj-lt"/>
              <a:buNone/>
            </a:pPr>
            <a:endParaRPr lang="en-US" altLang="ko-KR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l">
              <a:buFont typeface="+mj-lt"/>
              <a:buNone/>
            </a:pP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Aggregation Layer</a:t>
            </a:r>
          </a:p>
          <a:p>
            <a:pPr algn="l">
              <a:buFont typeface="+mj-lt"/>
              <a:buNone/>
            </a:pP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It is a layer for merging the above two branches. Because fast-down sampling is used in the semantic branch, the output is small compared to the detail branch. Therefore, we </a:t>
            </a:r>
            <a:r>
              <a:rPr lang="en-US" altLang="ko-KR" b="0" i="0" dirty="0" err="1">
                <a:solidFill>
                  <a:srgbClr val="666666"/>
                </a:solidFill>
                <a:effectLst/>
                <a:latin typeface="Noto Sans KR"/>
              </a:rPr>
              <a:t>upsampling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 the output feature map of the semantic branch. After that, each element-wise product is processed and then added.</a:t>
            </a:r>
          </a:p>
          <a:p>
            <a:pPr algn="l">
              <a:buFont typeface="+mj-lt"/>
              <a:buNone/>
            </a:pPr>
            <a:endParaRPr lang="en-US" altLang="ko-KR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l">
              <a:buFont typeface="+mj-lt"/>
              <a:buNone/>
            </a:pP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------------------------------------------------------------ ------------------------------------------------------------ -------------------</a:t>
            </a:r>
          </a:p>
          <a:p>
            <a:pPr algn="l">
              <a:buFont typeface="+mj-lt"/>
              <a:buNone/>
            </a:pP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Context Branch</a:t>
            </a:r>
          </a:p>
          <a:p>
            <a:pPr algn="l">
              <a:buFont typeface="+mj-lt"/>
              <a:buNone/>
            </a:pP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It consists of a total of three layers, and each includes convolution, batch normalization, and </a:t>
            </a:r>
            <a:r>
              <a:rPr lang="en-US" altLang="ko-KR" b="0" i="0" dirty="0" err="1">
                <a:solidFill>
                  <a:srgbClr val="666666"/>
                </a:solidFill>
                <a:effectLst/>
                <a:latin typeface="Noto Sans KR"/>
              </a:rPr>
              <a:t>ReLu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 activation functions. Finally, a feature map with the size of 1/8 of the input can be extracted.</a:t>
            </a:r>
          </a:p>
          <a:p>
            <a:pPr algn="l">
              <a:buFont typeface="+mj-lt"/>
              <a:buNone/>
            </a:pPr>
            <a:endParaRPr lang="en-US" altLang="ko-KR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l">
              <a:buFont typeface="+mj-lt"/>
              <a:buNone/>
            </a:pP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Spatial Branch</a:t>
            </a:r>
          </a:p>
          <a:p>
            <a:pPr algn="l">
              <a:buFont typeface="+mj-lt"/>
              <a:buNone/>
            </a:pP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Spatial Branch uses Stem Block, Context Embedding Block, Gather, and Expansion Layer structures.</a:t>
            </a:r>
          </a:p>
          <a:p>
            <a:pPr algn="l">
              <a:buFont typeface="+mj-lt"/>
              <a:buNone/>
            </a:pPr>
            <a:endParaRPr lang="en-US" altLang="ko-KR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l">
              <a:buFont typeface="+mj-lt"/>
              <a:buNone/>
            </a:pP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Stem Block</a:t>
            </a:r>
          </a:p>
          <a:p>
            <a:pPr algn="l">
              <a:buFont typeface="+mj-lt"/>
              <a:buNone/>
            </a:pPr>
            <a:r>
              <a:rPr lang="en-US" altLang="ko-KR" b="0" i="0" dirty="0" err="1">
                <a:solidFill>
                  <a:srgbClr val="666666"/>
                </a:solidFill>
                <a:effectLst/>
                <a:latin typeface="Noto Sans KR"/>
              </a:rPr>
              <a:t>Concat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 the two branches after </a:t>
            </a:r>
            <a:r>
              <a:rPr lang="en-US" altLang="ko-KR" b="0" i="0" dirty="0" err="1">
                <a:solidFill>
                  <a:srgbClr val="666666"/>
                </a:solidFill>
                <a:effectLst/>
                <a:latin typeface="Noto Sans KR"/>
              </a:rPr>
              <a:t>downsampling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 in different ways. By using the following strategy, we were able to reduce computation cost and select features </a:t>
            </a:r>
            <a:r>
              <a:rPr lang="en-US" altLang="ko-KR" b="0" i="0" dirty="0" err="1">
                <a:solidFill>
                  <a:srgbClr val="666666"/>
                </a:solidFill>
                <a:effectLst/>
                <a:latin typeface="Noto Sans KR"/>
              </a:rPr>
              <a:t>effectively.Context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 Embedding </a:t>
            </a:r>
            <a:r>
              <a:rPr lang="en-US" altLang="ko-KR" b="0" i="0" dirty="0" err="1">
                <a:solidFill>
                  <a:srgbClr val="666666"/>
                </a:solidFill>
                <a:effectLst/>
                <a:latin typeface="Noto Sans KR"/>
              </a:rPr>
              <a:t>BlockAverage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 pooling and </a:t>
            </a:r>
            <a:r>
              <a:rPr lang="en-US" altLang="ko-KR" b="0" i="0" dirty="0" err="1">
                <a:solidFill>
                  <a:srgbClr val="666666"/>
                </a:solidFill>
                <a:effectLst/>
                <a:latin typeface="Noto Sans KR"/>
              </a:rPr>
              <a:t>resisual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 connection are used to efficiently obtain global contextual information.</a:t>
            </a:r>
          </a:p>
          <a:p>
            <a:pPr algn="l">
              <a:buFont typeface="+mj-lt"/>
              <a:buNone/>
            </a:pPr>
            <a:endParaRPr lang="en-US" altLang="ko-KR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l">
              <a:buFont typeface="+mj-lt"/>
              <a:buNone/>
            </a:pP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Gather and Expansion Layer depth-wise convolution is used, and finally, 1X1 convolution is used to project the output of depth-wise conv. Unlike the structure of the existing </a:t>
            </a:r>
            <a:r>
              <a:rPr lang="en-US" altLang="ko-KR" b="0" i="0" dirty="0" err="1">
                <a:solidFill>
                  <a:srgbClr val="666666"/>
                </a:solidFill>
                <a:effectLst/>
                <a:latin typeface="Noto Sans KR"/>
              </a:rPr>
              <a:t>mobilenet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 v2, the GE layer was able to obtain better feature quality by using one more 3X3 convolution.</a:t>
            </a:r>
          </a:p>
          <a:p>
            <a:pPr algn="l">
              <a:buFont typeface="+mj-lt"/>
              <a:buNone/>
            </a:pPr>
            <a:endParaRPr lang="en-US" altLang="ko-KR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l">
              <a:buFont typeface="+mj-lt"/>
              <a:buNone/>
            </a:pP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Booster Training Strategy A booster strategy is introduced for segmentation accuracy. During training, the feature representation is improved, and the computation cost is not very large during inference. Inserted between semantic branches.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구조 단순화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시간이 많이 소요되는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cross-layer connection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을 없앰</a:t>
            </a:r>
            <a:endParaRPr lang="en-US" altLang="ko-KR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marL="742950" lvl="1" indent="-285750" algn="l">
              <a:buFont typeface="+mj-lt"/>
              <a:buAutoNum type="arabicPeriod"/>
            </a:pPr>
            <a:endParaRPr lang="ko-KR" altLang="en-US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전체적인 구조를 더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compact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한 구조와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well-designed components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로 변경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Detail Path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를 더 깊게 만들어서 더 많은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detail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을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encode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할 수 있도록 함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(context)</a:t>
            </a:r>
            <a:endParaRPr lang="ko-KR" altLang="en-US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Semantic Path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에서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depth-wise convolution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을 사용한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light-weight components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을 설계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(spatial)</a:t>
            </a:r>
          </a:p>
          <a:p>
            <a:pPr marL="742950" lvl="1" indent="-285750" algn="l">
              <a:buFont typeface="+mj-lt"/>
              <a:buAutoNum type="arabicPeriod"/>
            </a:pPr>
            <a:endParaRPr lang="ko-KR" altLang="en-US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comprehensive ablative experiment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를 수행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성능 향상 많이 함</a:t>
            </a:r>
          </a:p>
          <a:p>
            <a:endParaRPr lang="en-US" altLang="ko-KR" dirty="0"/>
          </a:p>
          <a:p>
            <a:r>
              <a:rPr lang="en-US" altLang="ko-KR" dirty="0"/>
              <a:t>----------------------------------------------------------------------------------------------------------------------</a:t>
            </a:r>
          </a:p>
          <a:p>
            <a:endParaRPr lang="en-US" altLang="ko-KR" dirty="0"/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Detail Branch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low-level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의 정보들이 담겨야 하므로 풍부한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channel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양을 가져야 한다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따라서 채널 양은 많게 하면서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Layer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의 수를 줄인다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넓은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spatial size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를 가지고 있으므로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residual connection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을 진행하지 않는다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altLang="ko-KR" b="0" i="0" dirty="0">
              <a:solidFill>
                <a:srgbClr val="666666"/>
              </a:solidFill>
              <a:effectLst/>
              <a:latin typeface="applesdgothicneo-ultralight"/>
            </a:endParaRP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Semantic Branch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Detail branch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와는 반대로 적은 채널 양을 가지며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layer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를 깊게 쌓는다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이때 넓은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receptive field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넓히고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feature representation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의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level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을 높이기 위해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fast-down sampling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방법을 이용한다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altLang="ko-KR" b="0" i="0" dirty="0">
              <a:solidFill>
                <a:srgbClr val="666666"/>
              </a:solidFill>
              <a:effectLst/>
              <a:latin typeface="applesdgothicneo-ultralight"/>
            </a:endParaRP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Aggregation Layer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위 두 가지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branch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를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merge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하기 위한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layer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이다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. semantic branch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에서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fast-down sampling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을 사용했기 때문에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detail branch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에 비해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output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이 작다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따라서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semantic branch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의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output feature map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을 </a:t>
            </a:r>
            <a:r>
              <a:rPr lang="en-US" altLang="ko-KR" b="0" i="0" dirty="0" err="1">
                <a:solidFill>
                  <a:srgbClr val="666666"/>
                </a:solidFill>
                <a:effectLst/>
                <a:latin typeface="applesdgothicneo-ultralight"/>
              </a:rPr>
              <a:t>upsampling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한다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이후 각각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element-wise product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를 진행한 후 더한다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altLang="ko-KR" b="0" i="0" dirty="0">
              <a:solidFill>
                <a:srgbClr val="666666"/>
              </a:solidFill>
              <a:effectLst/>
              <a:latin typeface="applesdgothicneo-ultralight"/>
            </a:endParaRPr>
          </a:p>
          <a:p>
            <a:pPr marL="0" lvl="0" indent="0" algn="l">
              <a:buFont typeface="+mj-lt"/>
              <a:buNone/>
            </a:pP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-----------------------------------------------------------------------------------------------------------------------</a:t>
            </a:r>
          </a:p>
          <a:p>
            <a:pPr marL="0" lvl="0" indent="0" algn="l">
              <a:buFont typeface="+mj-lt"/>
              <a:buNone/>
            </a:pPr>
            <a:endParaRPr lang="en-US" altLang="ko-KR" b="0" i="0" dirty="0">
              <a:solidFill>
                <a:srgbClr val="666666"/>
              </a:solidFill>
              <a:effectLst/>
              <a:latin typeface="applesdgothicneo-ultralight"/>
            </a:endParaRPr>
          </a:p>
          <a:p>
            <a:pPr marL="0" lvl="0" indent="0" algn="l">
              <a:buFont typeface="+mj-lt"/>
              <a:buNone/>
            </a:pPr>
            <a:endParaRPr lang="en-US" altLang="ko-KR" b="0" i="0" dirty="0">
              <a:solidFill>
                <a:srgbClr val="666666"/>
              </a:solidFill>
              <a:effectLst/>
              <a:latin typeface="applesdgothicneo-ultralight"/>
            </a:endParaRP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Detail Branch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총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3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개의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layer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로 이루어져 있으며 각각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convolution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과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batch normalization,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그리고 </a:t>
            </a:r>
            <a:r>
              <a:rPr lang="en-US" altLang="ko-KR" b="0" i="0" dirty="0" err="1">
                <a:solidFill>
                  <a:srgbClr val="666666"/>
                </a:solidFill>
                <a:effectLst/>
                <a:latin typeface="applesdgothicneo-ultralight"/>
              </a:rPr>
              <a:t>ReLu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활성화 함수가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applesdgothicneo-ultralight"/>
              </a:rPr>
              <a:t>포함되어있다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최종적으로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input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의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1/8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크기의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feature map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을 뽑을 수 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altLang="ko-KR" b="0" i="0" dirty="0">
              <a:solidFill>
                <a:srgbClr val="666666"/>
              </a:solidFill>
              <a:effectLst/>
              <a:latin typeface="applesdgothicneo-ultralight"/>
            </a:endParaRP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Semantic Branch</a:t>
            </a:r>
            <a:b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</a:b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- Semantic Branch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는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Stem Block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과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Context Embedding Block, Gather and Expansion Layer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구조를 이용한다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. 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Stem Block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서로 다른 방식의 </a:t>
            </a:r>
            <a:r>
              <a:rPr lang="en-US" altLang="ko-KR" b="0" i="0" dirty="0" err="1">
                <a:solidFill>
                  <a:srgbClr val="666666"/>
                </a:solidFill>
                <a:effectLst/>
                <a:latin typeface="applesdgothicneo-ultralight"/>
              </a:rPr>
              <a:t>downsampling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을 진행한 이후에 두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branch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를 </a:t>
            </a:r>
            <a:r>
              <a:rPr lang="en-US" altLang="ko-KR" b="0" i="0" dirty="0" err="1">
                <a:solidFill>
                  <a:srgbClr val="666666"/>
                </a:solidFill>
                <a:effectLst/>
                <a:latin typeface="applesdgothicneo-ultralight"/>
              </a:rPr>
              <a:t>concat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한다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다음과 같은 전략을 사용함으로써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computation cost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를 줄이고 효과적으로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feature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를 뽑을 수 있었다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Context Embedding Block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global contextual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정보를 효율적으로 얻기 위해서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average pooling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과 </a:t>
            </a:r>
            <a:r>
              <a:rPr lang="en-US" altLang="ko-KR" b="0" i="0" dirty="0" err="1">
                <a:solidFill>
                  <a:srgbClr val="666666"/>
                </a:solidFill>
                <a:effectLst/>
                <a:latin typeface="applesdgothicneo-ultralight"/>
              </a:rPr>
              <a:t>resisual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 connection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을 사용했다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.</a:t>
            </a:r>
          </a:p>
          <a:p>
            <a:pPr marL="1143000" lvl="2" indent="-228600" algn="l">
              <a:buFont typeface="+mj-lt"/>
              <a:buAutoNum type="arabicPeriod"/>
            </a:pPr>
            <a:endParaRPr lang="en-US" altLang="ko-KR" b="0" i="0" dirty="0">
              <a:solidFill>
                <a:srgbClr val="666666"/>
              </a:solidFill>
              <a:effectLst/>
              <a:latin typeface="applesdgothicneo-ultralight"/>
            </a:endParaRP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Gather and Expansion </a:t>
            </a:r>
            <a:r>
              <a:rPr lang="en-US" altLang="ko-KR" b="0" i="0" dirty="0" err="1">
                <a:solidFill>
                  <a:srgbClr val="666666"/>
                </a:solidFill>
                <a:effectLst/>
                <a:latin typeface="applesdgothicneo-ultralight"/>
              </a:rPr>
              <a:t>Layerdepth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-wise convolution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을 이용하며 마지막에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1X1 convolution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을 이용해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depth-wise conv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의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output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을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projection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시킨다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기존 </a:t>
            </a:r>
            <a:r>
              <a:rPr lang="en-US" altLang="ko-KR" b="0" i="0" dirty="0" err="1">
                <a:solidFill>
                  <a:srgbClr val="666666"/>
                </a:solidFill>
                <a:effectLst/>
                <a:latin typeface="applesdgothicneo-ultralight"/>
              </a:rPr>
              <a:t>mobilenet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 v2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의 구조와는 다르게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GE layer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는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3X3 convolution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을 하나 더 사용함으로써 더 좋은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feature quality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를 얻을 수 있었다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666666"/>
              </a:solidFill>
              <a:effectLst/>
              <a:latin typeface="applesdgothicneo-ultraligh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Booster Training </a:t>
            </a:r>
            <a:r>
              <a:rPr lang="en-US" altLang="ko-KR" b="0" i="0" dirty="0" err="1">
                <a:solidFill>
                  <a:srgbClr val="666666"/>
                </a:solidFill>
                <a:effectLst/>
                <a:latin typeface="applesdgothicneo-ultralight"/>
              </a:rPr>
              <a:t>Strategysegmentation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 accuracy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를 위해서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booster strategy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를 도입했다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트레이닝 시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, feature representation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을 향상시키며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inference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시에는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computation cost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는 그리 크지 않다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. semantic branch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-ultralight"/>
              </a:rPr>
              <a:t>사이사이에 삽입시킨다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-ultralight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666666"/>
              </a:solidFill>
              <a:effectLst/>
              <a:latin typeface="applesdgothicneo-ultralight"/>
            </a:endParaRPr>
          </a:p>
          <a:p>
            <a:r>
              <a:rPr lang="en-US" altLang="ko-KR" dirty="0"/>
              <a:t>-------------------------------------------------------------------------------------------------------------------------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663BF-07C0-4981-833D-358758C1623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148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STDC is the proposed method in this paper.</a:t>
            </a:r>
          </a:p>
          <a:p>
            <a:endParaRPr lang="en-US" altLang="ko-KR" dirty="0"/>
          </a:p>
          <a:p>
            <a:r>
              <a:rPr lang="en-US" altLang="ko-KR" dirty="0"/>
              <a:t>STDC has better mean IOU and inference speed compared to other methods.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Bisenet</a:t>
            </a:r>
            <a:r>
              <a:rPr lang="ko-KR" altLang="en-US" dirty="0"/>
              <a:t>은 보다 높습니다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다른 방법들에 비해서도 월등히 뛰어납니다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663BF-07C0-4981-833D-358758C1623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391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만약 그림 </a:t>
            </a:r>
            <a:r>
              <a:rPr lang="en-US" altLang="ko-KR" dirty="0"/>
              <a:t>c</a:t>
            </a:r>
            <a:r>
              <a:rPr lang="ko-KR" altLang="en-US" dirty="0"/>
              <a:t>처럼 </a:t>
            </a:r>
            <a:r>
              <a:rPr lang="en-US" altLang="ko-KR" dirty="0"/>
              <a:t>block2</a:t>
            </a:r>
            <a:r>
              <a:rPr lang="ko-KR" altLang="en-US" dirty="0"/>
              <a:t>에서 </a:t>
            </a:r>
            <a:r>
              <a:rPr lang="ko-KR" altLang="en-US" dirty="0" err="1"/>
              <a:t>다운샘플링하면</a:t>
            </a:r>
            <a:r>
              <a:rPr lang="ko-KR" altLang="en-US" dirty="0"/>
              <a:t> 그전 레이어를 </a:t>
            </a:r>
            <a:r>
              <a:rPr lang="en-US" altLang="ko-KR" dirty="0"/>
              <a:t>fusion</a:t>
            </a:r>
            <a:r>
              <a:rPr lang="ko-KR" altLang="en-US" dirty="0"/>
              <a:t> 할 때는 </a:t>
            </a:r>
            <a:r>
              <a:rPr lang="en-US" altLang="ko-KR" dirty="0"/>
              <a:t>stride 2</a:t>
            </a:r>
            <a:r>
              <a:rPr lang="ko-KR" altLang="en-US" dirty="0"/>
              <a:t>를 가지는 </a:t>
            </a:r>
            <a:r>
              <a:rPr lang="en-US" altLang="ko-KR" dirty="0"/>
              <a:t>average pooling </a:t>
            </a:r>
            <a:r>
              <a:rPr lang="ko-KR" altLang="en-US" dirty="0"/>
              <a:t>하여 </a:t>
            </a:r>
            <a:r>
              <a:rPr lang="en-US" altLang="ko-KR" dirty="0"/>
              <a:t>fusion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If </a:t>
            </a:r>
            <a:r>
              <a:rPr lang="en-US" altLang="ko-KR" dirty="0" err="1"/>
              <a:t>downsampling</a:t>
            </a:r>
            <a:r>
              <a:rPr lang="en-US" altLang="ko-KR" dirty="0"/>
              <a:t> in block 2 as shown in figure c, fusion is performed by average pooling with stride 2 when fusion of the previous layer.</a:t>
            </a:r>
          </a:p>
          <a:p>
            <a:endParaRPr lang="en-US" altLang="ko-KR" dirty="0"/>
          </a:p>
          <a:p>
            <a:r>
              <a:rPr lang="en-US" altLang="ko-KR" dirty="0"/>
              <a:t>Short-Term Dense Concatenate Module</a:t>
            </a:r>
          </a:p>
          <a:p>
            <a:endParaRPr lang="en-US" altLang="ko-KR" dirty="0"/>
          </a:p>
          <a:p>
            <a:r>
              <a:rPr lang="en-US" altLang="ko-KR" dirty="0"/>
              <a:t>Kernel size </a:t>
            </a:r>
          </a:p>
          <a:p>
            <a:pPr lvl="1"/>
            <a:r>
              <a:rPr lang="en-US" altLang="ko-KR" dirty="0"/>
              <a:t>First block 1</a:t>
            </a:r>
          </a:p>
          <a:p>
            <a:pPr lvl="1"/>
            <a:r>
              <a:rPr lang="en-US" altLang="ko-KR" dirty="0"/>
              <a:t>Rest of them 3 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we focus on scalable receptive field and multi-scale </a:t>
            </a:r>
            <a:r>
              <a:rPr lang="en-US" altLang="ko-KR" dirty="0" err="1"/>
              <a:t>informations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Low-level layers need enough channels to encode more fine-grained </a:t>
            </a:r>
            <a:r>
              <a:rPr lang="en-US" altLang="ko-KR" dirty="0" err="1"/>
              <a:t>informations</a:t>
            </a:r>
            <a:r>
              <a:rPr lang="en-US" altLang="ko-KR" dirty="0"/>
              <a:t> with small receptive field, while high-level layers with large receptive field focus more on high-level information induction, setting the same channel with low-level layers may cause information redundancy. </a:t>
            </a:r>
          </a:p>
          <a:p>
            <a:endParaRPr lang="en-US" altLang="ko-KR" dirty="0"/>
          </a:p>
          <a:p>
            <a:r>
              <a:rPr lang="en-US" altLang="ko-KR" dirty="0"/>
              <a:t>Down-sample is only happened in Block2.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663BF-07C0-4981-833D-358758C1623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699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 R C M N is stride repeat output channels input channel output channel respectively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663BF-07C0-4981-833D-358758C1623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953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Stage 3 : 1/8</a:t>
            </a:r>
          </a:p>
          <a:p>
            <a:r>
              <a:rPr lang="en-US" altLang="ko-KR" dirty="0"/>
              <a:t>Stage 4 : 1/16</a:t>
            </a:r>
          </a:p>
          <a:p>
            <a:r>
              <a:rPr lang="en-US" altLang="ko-KR" dirty="0"/>
              <a:t>Stage 5 : 1/32</a:t>
            </a:r>
          </a:p>
          <a:p>
            <a:endParaRPr lang="en-US" altLang="ko-KR" dirty="0"/>
          </a:p>
          <a:p>
            <a:r>
              <a:rPr lang="en-US" altLang="ko-KR" dirty="0"/>
              <a:t>In the figure, the blue area is used for training and inference.</a:t>
            </a:r>
          </a:p>
          <a:p>
            <a:endParaRPr lang="en-US" altLang="ko-KR" dirty="0"/>
          </a:p>
          <a:p>
            <a:r>
              <a:rPr lang="en-US" altLang="ko-KR" dirty="0"/>
              <a:t>The green area is used for training only.</a:t>
            </a:r>
          </a:p>
          <a:p>
            <a:endParaRPr lang="en-US" altLang="ko-KR" dirty="0"/>
          </a:p>
          <a:p>
            <a:r>
              <a:rPr lang="en-US" altLang="ko-KR" dirty="0"/>
              <a:t>Laplacian</a:t>
            </a:r>
            <a:r>
              <a:rPr lang="ko-KR" altLang="en-US" dirty="0"/>
              <a:t> </a:t>
            </a:r>
            <a:r>
              <a:rPr lang="en-US" altLang="ko-KR" dirty="0"/>
              <a:t>Conv</a:t>
            </a:r>
            <a:r>
              <a:rPr lang="ko-KR" altLang="en-US" dirty="0"/>
              <a:t> </a:t>
            </a:r>
            <a:r>
              <a:rPr lang="en-US" altLang="ko-KR" dirty="0"/>
              <a:t>is</a:t>
            </a:r>
            <a:r>
              <a:rPr lang="ko-KR" altLang="en-US" dirty="0"/>
              <a:t> </a:t>
            </a:r>
            <a:r>
              <a:rPr lang="en-US" altLang="ko-KR" dirty="0"/>
              <a:t>just</a:t>
            </a:r>
            <a:r>
              <a:rPr lang="ko-KR" altLang="en-US" dirty="0"/>
              <a:t> </a:t>
            </a:r>
            <a:r>
              <a:rPr lang="en-US" altLang="ko-KR" dirty="0"/>
              <a:t>2d</a:t>
            </a:r>
            <a:r>
              <a:rPr lang="ko-KR" altLang="en-US" dirty="0"/>
              <a:t> </a:t>
            </a:r>
            <a:r>
              <a:rPr lang="en-US" altLang="ko-KR" dirty="0"/>
              <a:t>convolution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663BF-07C0-4981-833D-358758C1623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46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663BF-07C0-4981-833D-358758C1623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460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663BF-07C0-4981-833D-358758C1623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977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645971-1B49-45CB-995C-73DABB5061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noFill/>
        </p:spPr>
        <p:txBody>
          <a:bodyPr anchor="b"/>
          <a:lstStyle>
            <a:lvl1pPr algn="ctr">
              <a:defRPr sz="4500">
                <a:solidFill>
                  <a:schemeClr val="accent3">
                    <a:lumMod val="1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D0900D9-3FF6-4262-95B1-8CCF81B4C6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noFill/>
        </p:spPr>
        <p:txBody>
          <a:bodyPr/>
          <a:lstStyle>
            <a:lvl1pPr marL="0" indent="0" algn="ctr">
              <a:buNone/>
              <a:defRPr sz="1800">
                <a:solidFill>
                  <a:schemeClr val="accent3">
                    <a:lumMod val="1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93242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제목 및 내용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D5B248-67B6-474D-97BE-034FD3ECA3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580" y="6492877"/>
            <a:ext cx="2656619" cy="365125"/>
          </a:xfrm>
          <a:noFill/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/>
              <a:t>Jaemin Jeong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BE152B-CDD0-4764-A953-AB2712AF7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43200" y="6492874"/>
            <a:ext cx="6705600" cy="365126"/>
          </a:xfrm>
          <a:noFill/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/>
              <a:t>Seminar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289B43-2263-4FE3-82A8-5DDC4A6E1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6"/>
          </a:xfrm>
          <a:noFill/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30B7527-5874-482F-8EE7-D6FFE883630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8054B249-4E78-4920-A692-031041F9311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2300" y="1104899"/>
            <a:ext cx="11569700" cy="5171209"/>
          </a:xfrm>
          <a:noFill/>
        </p:spPr>
        <p:txBody>
          <a:bodyPr>
            <a:noAutofit/>
          </a:bodyPr>
          <a:lstStyle>
            <a:lvl1pPr>
              <a:defRPr sz="2025">
                <a:solidFill>
                  <a:schemeClr val="accent3">
                    <a:lumMod val="1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B7C5CDB-7C80-404D-9052-847511ED3EE1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0B3BE6B-523B-47A3-960C-33CE8B81CDD4}"/>
              </a:ext>
            </a:extLst>
          </p:cNvPr>
          <p:cNvCxnSpPr>
            <a:cxnSpLocks/>
          </p:cNvCxnSpPr>
          <p:nvPr/>
        </p:nvCxnSpPr>
        <p:spPr>
          <a:xfrm>
            <a:off x="622300" y="885825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1">
            <a:extLst>
              <a:ext uri="{FF2B5EF4-FFF2-40B4-BE49-F238E27FC236}">
                <a16:creationId xmlns:a16="http://schemas.microsoft.com/office/drawing/2014/main" id="{14DF9C29-1BA5-4239-A013-10760B8BE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117478"/>
            <a:ext cx="10515600" cy="768348"/>
          </a:xfrm>
        </p:spPr>
        <p:txBody>
          <a:bodyPr/>
          <a:lstStyle>
            <a:lvl1pPr>
              <a:defRPr b="0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63986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제목 및 내용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B7C5CDB-7C80-404D-9052-847511ED3EE1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0B3BE6B-523B-47A3-960C-33CE8B81CDD4}"/>
              </a:ext>
            </a:extLst>
          </p:cNvPr>
          <p:cNvCxnSpPr>
            <a:cxnSpLocks/>
          </p:cNvCxnSpPr>
          <p:nvPr/>
        </p:nvCxnSpPr>
        <p:spPr>
          <a:xfrm>
            <a:off x="622300" y="885825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0D3FC029-E4E5-4AE7-A42B-A874937D6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117478"/>
            <a:ext cx="10515600" cy="768348"/>
          </a:xfrm>
        </p:spPr>
        <p:txBody>
          <a:bodyPr/>
          <a:lstStyle>
            <a:lvl1pPr>
              <a:defRPr b="0"/>
            </a:lvl1pPr>
          </a:lstStyle>
          <a:p>
            <a:r>
              <a:rPr lang="ko-KR" altLang="en-US"/>
              <a:t>마스터 제목 스타일 편집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9AEF9DF-E1D2-4801-875C-82BF66C57CB8}"/>
              </a:ext>
            </a:extLst>
          </p:cNvPr>
          <p:cNvGrpSpPr/>
          <p:nvPr/>
        </p:nvGrpSpPr>
        <p:grpSpPr>
          <a:xfrm>
            <a:off x="622300" y="1206945"/>
            <a:ext cx="11083926" cy="2343181"/>
            <a:chOff x="1212112" y="1388840"/>
            <a:chExt cx="10675088" cy="234318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F114D93-59C7-451B-A1D3-6920CDC40309}"/>
                </a:ext>
              </a:extLst>
            </p:cNvPr>
            <p:cNvSpPr/>
            <p:nvPr/>
          </p:nvSpPr>
          <p:spPr>
            <a:xfrm>
              <a:off x="1212112" y="1702854"/>
              <a:ext cx="10675088" cy="202916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C963C9A-8129-4440-B158-55D11F913FBD}"/>
                </a:ext>
              </a:extLst>
            </p:cNvPr>
            <p:cNvSpPr/>
            <p:nvPr/>
          </p:nvSpPr>
          <p:spPr>
            <a:xfrm>
              <a:off x="1477926" y="1388840"/>
              <a:ext cx="3006126" cy="628027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9E9B6CE-6B83-470C-A532-10D16CF3161A}"/>
              </a:ext>
            </a:extLst>
          </p:cNvPr>
          <p:cNvSpPr txBox="1"/>
          <p:nvPr/>
        </p:nvSpPr>
        <p:spPr>
          <a:xfrm>
            <a:off x="622300" y="4594193"/>
            <a:ext cx="11083926" cy="1622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D279936D-9F04-44B1-B3A6-113AB92C96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8887" y="1951967"/>
            <a:ext cx="10860814" cy="1477034"/>
          </a:xfrm>
        </p:spPr>
        <p:txBody>
          <a:bodyPr/>
          <a:lstStyle/>
          <a:p>
            <a:pPr lvl="0"/>
            <a:r>
              <a:rPr lang="ko-KR" altLang="en-US"/>
              <a:t>내용</a:t>
            </a:r>
          </a:p>
        </p:txBody>
      </p:sp>
      <p:sp>
        <p:nvSpPr>
          <p:cNvPr id="31" name="텍스트 개체 틀 29">
            <a:extLst>
              <a:ext uri="{FF2B5EF4-FFF2-40B4-BE49-F238E27FC236}">
                <a16:creationId xmlns:a16="http://schemas.microsoft.com/office/drawing/2014/main" id="{1BED6F6A-C6FA-4D46-B5AE-1A8AB54FF9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1550" y="1313968"/>
            <a:ext cx="2943225" cy="413978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pPr lvl="0"/>
            <a:r>
              <a:rPr lang="ko-KR" altLang="en-US"/>
              <a:t>부제목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CE8FB99-13A2-4F5B-8983-F1BA160D6D45}"/>
              </a:ext>
            </a:extLst>
          </p:cNvPr>
          <p:cNvGrpSpPr/>
          <p:nvPr/>
        </p:nvGrpSpPr>
        <p:grpSpPr>
          <a:xfrm>
            <a:off x="622300" y="3904934"/>
            <a:ext cx="11083926" cy="2343181"/>
            <a:chOff x="1212112" y="1388840"/>
            <a:chExt cx="10675088" cy="2343181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CE0D046-6CE9-4E5A-A0CE-1622DC04EF88}"/>
                </a:ext>
              </a:extLst>
            </p:cNvPr>
            <p:cNvSpPr/>
            <p:nvPr/>
          </p:nvSpPr>
          <p:spPr>
            <a:xfrm>
              <a:off x="1212112" y="1702854"/>
              <a:ext cx="10675088" cy="20291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95EF7D0-A990-429C-801D-AFED36E8530C}"/>
                </a:ext>
              </a:extLst>
            </p:cNvPr>
            <p:cNvSpPr/>
            <p:nvPr/>
          </p:nvSpPr>
          <p:spPr>
            <a:xfrm>
              <a:off x="1477926" y="1388840"/>
              <a:ext cx="3006126" cy="628027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5" name="텍스트 개체 틀 29">
            <a:extLst>
              <a:ext uri="{FF2B5EF4-FFF2-40B4-BE49-F238E27FC236}">
                <a16:creationId xmlns:a16="http://schemas.microsoft.com/office/drawing/2014/main" id="{82A5EC7F-CE5F-42B8-957F-4CE185A260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8887" y="4649956"/>
            <a:ext cx="10860814" cy="1477034"/>
          </a:xfrm>
        </p:spPr>
        <p:txBody>
          <a:bodyPr/>
          <a:lstStyle/>
          <a:p>
            <a:pPr lvl="0"/>
            <a:r>
              <a:rPr lang="ko-KR" altLang="en-US"/>
              <a:t>내용</a:t>
            </a:r>
          </a:p>
        </p:txBody>
      </p:sp>
      <p:sp>
        <p:nvSpPr>
          <p:cNvPr id="36" name="텍스트 개체 틀 29">
            <a:extLst>
              <a:ext uri="{FF2B5EF4-FFF2-40B4-BE49-F238E27FC236}">
                <a16:creationId xmlns:a16="http://schemas.microsoft.com/office/drawing/2014/main" id="{7B1B97D2-F8D3-401A-8275-D0EBB6E9C4D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71550" y="4011957"/>
            <a:ext cx="2943225" cy="413978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pPr lvl="0"/>
            <a:r>
              <a:rPr lang="ko-KR" altLang="en-US"/>
              <a:t>부제목</a:t>
            </a:r>
          </a:p>
        </p:txBody>
      </p:sp>
      <p:sp>
        <p:nvSpPr>
          <p:cNvPr id="19" name="날짜 개체 틀 4">
            <a:extLst>
              <a:ext uri="{FF2B5EF4-FFF2-40B4-BE49-F238E27FC236}">
                <a16:creationId xmlns:a16="http://schemas.microsoft.com/office/drawing/2014/main" id="{4F55A5A9-1795-4B79-9E1E-E6DE5D6595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580" y="6492877"/>
            <a:ext cx="2656619" cy="365125"/>
          </a:xfrm>
          <a:noFill/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/>
              <a:t>Jaemin Jeong</a:t>
            </a:r>
            <a:endParaRPr lang="ko-KR" altLang="en-US"/>
          </a:p>
        </p:txBody>
      </p:sp>
      <p:sp>
        <p:nvSpPr>
          <p:cNvPr id="23" name="바닥글 개체 틀 5">
            <a:extLst>
              <a:ext uri="{FF2B5EF4-FFF2-40B4-BE49-F238E27FC236}">
                <a16:creationId xmlns:a16="http://schemas.microsoft.com/office/drawing/2014/main" id="{279283AE-B3E9-4F64-AE43-1DBF34EDB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43200" y="6492874"/>
            <a:ext cx="6705600" cy="365126"/>
          </a:xfrm>
          <a:noFill/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/>
              <a:t>Seminar</a:t>
            </a:r>
            <a:endParaRPr lang="ko-KR" altLang="en-US"/>
          </a:p>
        </p:txBody>
      </p:sp>
      <p:sp>
        <p:nvSpPr>
          <p:cNvPr id="24" name="슬라이드 번호 개체 틀 6">
            <a:extLst>
              <a:ext uri="{FF2B5EF4-FFF2-40B4-BE49-F238E27FC236}">
                <a16:creationId xmlns:a16="http://schemas.microsoft.com/office/drawing/2014/main" id="{92194A0A-F315-4DA7-A589-FCC381DBD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6"/>
          </a:xfrm>
          <a:noFill/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30B7527-5874-482F-8EE7-D6FFE88363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306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 및 내용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내용 개체 틀 10">
            <a:extLst>
              <a:ext uri="{FF2B5EF4-FFF2-40B4-BE49-F238E27FC236}">
                <a16:creationId xmlns:a16="http://schemas.microsoft.com/office/drawing/2014/main" id="{C0A59A60-A8D7-43A8-9971-5629D445CD8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2300" y="552451"/>
            <a:ext cx="11569700" cy="5723658"/>
          </a:xfrm>
          <a:noFill/>
        </p:spPr>
        <p:txBody>
          <a:bodyPr>
            <a:noAutofit/>
          </a:bodyPr>
          <a:lstStyle>
            <a:lvl1pPr>
              <a:defRPr sz="2025">
                <a:solidFill>
                  <a:schemeClr val="accent3">
                    <a:lumMod val="1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F1CA0A2-0584-49C9-8B38-A8844850C90D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날짜 개체 틀 4">
            <a:extLst>
              <a:ext uri="{FF2B5EF4-FFF2-40B4-BE49-F238E27FC236}">
                <a16:creationId xmlns:a16="http://schemas.microsoft.com/office/drawing/2014/main" id="{F2740A8D-AA36-4572-9C92-9CB9EF1FC7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580" y="6492877"/>
            <a:ext cx="2656619" cy="365125"/>
          </a:xfrm>
          <a:noFill/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/>
              <a:t>Jaemin Jeong</a:t>
            </a:r>
            <a:endParaRPr lang="ko-KR" altLang="en-US"/>
          </a:p>
        </p:txBody>
      </p:sp>
      <p:sp>
        <p:nvSpPr>
          <p:cNvPr id="8" name="바닥글 개체 틀 5">
            <a:extLst>
              <a:ext uri="{FF2B5EF4-FFF2-40B4-BE49-F238E27FC236}">
                <a16:creationId xmlns:a16="http://schemas.microsoft.com/office/drawing/2014/main" id="{55C55B8D-EE93-4FBB-8D64-40661800C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43200" y="6492874"/>
            <a:ext cx="6705600" cy="365126"/>
          </a:xfrm>
          <a:noFill/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/>
              <a:t>Seminar</a:t>
            </a:r>
            <a:endParaRPr lang="ko-KR" altLang="en-US"/>
          </a:p>
        </p:txBody>
      </p:sp>
      <p:sp>
        <p:nvSpPr>
          <p:cNvPr id="9" name="슬라이드 번호 개체 틀 6">
            <a:extLst>
              <a:ext uri="{FF2B5EF4-FFF2-40B4-BE49-F238E27FC236}">
                <a16:creationId xmlns:a16="http://schemas.microsoft.com/office/drawing/2014/main" id="{4D3FEB6B-4839-4345-8944-509074B7C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6"/>
          </a:xfrm>
          <a:noFill/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30B7527-5874-482F-8EE7-D6FFE88363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462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7E4AC197-DD4D-4241-8B8A-959EE5D60E8A}"/>
              </a:ext>
            </a:extLst>
          </p:cNvPr>
          <p:cNvGrpSpPr/>
          <p:nvPr/>
        </p:nvGrpSpPr>
        <p:grpSpPr>
          <a:xfrm>
            <a:off x="838201" y="247650"/>
            <a:ext cx="10515600" cy="4684259"/>
            <a:chOff x="867567" y="1535019"/>
            <a:chExt cx="2947543" cy="4108315"/>
          </a:xfrm>
        </p:grpSpPr>
        <p:sp>
          <p:nvSpPr>
            <p:cNvPr id="12" name="正方形/長方形 13">
              <a:extLst>
                <a:ext uri="{FF2B5EF4-FFF2-40B4-BE49-F238E27FC236}">
                  <a16:creationId xmlns:a16="http://schemas.microsoft.com/office/drawing/2014/main" id="{3FE76CBF-E9D7-44A3-AC8E-3D97429A9EF2}"/>
                </a:ext>
              </a:extLst>
            </p:cNvPr>
            <p:cNvSpPr/>
            <p:nvPr/>
          </p:nvSpPr>
          <p:spPr>
            <a:xfrm>
              <a:off x="867567" y="1535019"/>
              <a:ext cx="2947543" cy="397589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0869388E-4FCB-4B9B-B52A-CD91AA23BE97}"/>
                </a:ext>
              </a:extLst>
            </p:cNvPr>
            <p:cNvCxnSpPr/>
            <p:nvPr/>
          </p:nvCxnSpPr>
          <p:spPr>
            <a:xfrm>
              <a:off x="2026378" y="5643334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C70606-BB30-4257-BB70-7AA6F6526B4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8F159B30-50D8-4E4E-8D5A-39879B1F7F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8161" y="5057615"/>
            <a:ext cx="2815676" cy="49371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ko-KR" altLang="en-US"/>
              <a:t>소제목을 입력하세요</a:t>
            </a:r>
          </a:p>
        </p:txBody>
      </p:sp>
      <p:sp>
        <p:nvSpPr>
          <p:cNvPr id="26" name="텍스트 개체 틀 24">
            <a:extLst>
              <a:ext uri="{FF2B5EF4-FFF2-40B4-BE49-F238E27FC236}">
                <a16:creationId xmlns:a16="http://schemas.microsoft.com/office/drawing/2014/main" id="{14C009FA-7F36-4891-A7F4-1708B441FE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5652929"/>
            <a:ext cx="10515600" cy="60182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ko-KR" altLang="en-US"/>
              <a:t>내용을 입력하세요</a:t>
            </a:r>
          </a:p>
        </p:txBody>
      </p:sp>
      <p:sp>
        <p:nvSpPr>
          <p:cNvPr id="13" name="날짜 개체 틀 4">
            <a:extLst>
              <a:ext uri="{FF2B5EF4-FFF2-40B4-BE49-F238E27FC236}">
                <a16:creationId xmlns:a16="http://schemas.microsoft.com/office/drawing/2014/main" id="{79821B25-D543-4351-96AB-E63C4F07D4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580" y="6492877"/>
            <a:ext cx="2656619" cy="365125"/>
          </a:xfrm>
          <a:noFill/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/>
              <a:t>Jaemin Jeong</a:t>
            </a:r>
            <a:endParaRPr lang="ko-KR" altLang="en-US"/>
          </a:p>
        </p:txBody>
      </p:sp>
      <p:sp>
        <p:nvSpPr>
          <p:cNvPr id="14" name="바닥글 개체 틀 5">
            <a:extLst>
              <a:ext uri="{FF2B5EF4-FFF2-40B4-BE49-F238E27FC236}">
                <a16:creationId xmlns:a16="http://schemas.microsoft.com/office/drawing/2014/main" id="{96E7669A-CCF2-4363-B052-82F949034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43200" y="6492874"/>
            <a:ext cx="6705600" cy="365126"/>
          </a:xfrm>
          <a:noFill/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/>
              <a:t>Seminar</a:t>
            </a:r>
            <a:endParaRPr lang="ko-KR" altLang="en-US"/>
          </a:p>
        </p:txBody>
      </p:sp>
      <p:sp>
        <p:nvSpPr>
          <p:cNvPr id="16" name="슬라이드 번호 개체 틀 6">
            <a:extLst>
              <a:ext uri="{FF2B5EF4-FFF2-40B4-BE49-F238E27FC236}">
                <a16:creationId xmlns:a16="http://schemas.microsoft.com/office/drawing/2014/main" id="{8F95F81C-3BF9-44D6-BE18-C29CAF883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6"/>
          </a:xfrm>
          <a:noFill/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30B7527-5874-482F-8EE7-D6FFE88363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189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사용자 지정 레이아웃"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F499D4B-7BF3-4626-95AF-F4EAD7414647}"/>
              </a:ext>
            </a:extLst>
          </p:cNvPr>
          <p:cNvGrpSpPr/>
          <p:nvPr/>
        </p:nvGrpSpPr>
        <p:grpSpPr>
          <a:xfrm>
            <a:off x="317729" y="1079058"/>
            <a:ext cx="11547016" cy="3770263"/>
            <a:chOff x="-77121" y="1282258"/>
            <a:chExt cx="11547016" cy="377026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7534F6-47D7-4A04-9FE5-5B416BBFD5BA}"/>
                </a:ext>
              </a:extLst>
            </p:cNvPr>
            <p:cNvSpPr txBox="1"/>
            <p:nvPr/>
          </p:nvSpPr>
          <p:spPr>
            <a:xfrm>
              <a:off x="-77121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</a:t>
              </a:r>
              <a:endParaRPr lang="ko-KR" altLang="en-US" sz="23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A741C9-4074-4096-B254-C8485A1EE48B}"/>
                </a:ext>
              </a:extLst>
            </p:cNvPr>
            <p:cNvSpPr txBox="1"/>
            <p:nvPr/>
          </p:nvSpPr>
          <p:spPr>
            <a:xfrm>
              <a:off x="10434034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]</a:t>
              </a:r>
              <a:endParaRPr lang="ko-KR" altLang="en-US" sz="23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날짜 개체 틀 4">
            <a:extLst>
              <a:ext uri="{FF2B5EF4-FFF2-40B4-BE49-F238E27FC236}">
                <a16:creationId xmlns:a16="http://schemas.microsoft.com/office/drawing/2014/main" id="{51704F55-C0F5-4C1D-987A-ADC009F3B1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7"/>
            <a:ext cx="2743200" cy="365125"/>
          </a:xfrm>
          <a:noFill/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/>
              <a:t>Jaemin Jeong</a:t>
            </a:r>
            <a:endParaRPr lang="ko-KR" altLang="en-US"/>
          </a:p>
        </p:txBody>
      </p:sp>
      <p:sp>
        <p:nvSpPr>
          <p:cNvPr id="13" name="바닥글 개체 틀 5">
            <a:extLst>
              <a:ext uri="{FF2B5EF4-FFF2-40B4-BE49-F238E27FC236}">
                <a16:creationId xmlns:a16="http://schemas.microsoft.com/office/drawing/2014/main" id="{A184CE8A-71F7-4553-956A-5281DB5AA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43200" y="6492874"/>
            <a:ext cx="6705600" cy="365126"/>
          </a:xfrm>
          <a:noFill/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/>
              <a:t>Seminar</a:t>
            </a:r>
            <a:endParaRPr lang="ko-KR" altLang="en-US"/>
          </a:p>
        </p:txBody>
      </p:sp>
      <p:sp>
        <p:nvSpPr>
          <p:cNvPr id="14" name="슬라이드 번호 개체 틀 6">
            <a:extLst>
              <a:ext uri="{FF2B5EF4-FFF2-40B4-BE49-F238E27FC236}">
                <a16:creationId xmlns:a16="http://schemas.microsoft.com/office/drawing/2014/main" id="{9DA8099C-EFB6-4A06-81B7-8412A4148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6"/>
          </a:xfrm>
          <a:noFill/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30B7527-5874-482F-8EE7-D6FFE883630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2" name="텍스트 개체 틀 29">
            <a:extLst>
              <a:ext uri="{FF2B5EF4-FFF2-40B4-BE49-F238E27FC236}">
                <a16:creationId xmlns:a16="http://schemas.microsoft.com/office/drawing/2014/main" id="{484280A7-F272-4A3B-882D-138D0B17F71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5324" y="3061494"/>
            <a:ext cx="4981352" cy="735012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42630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BA68DE1-2E50-4117-BEE9-0D094E0CCC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81A8DC-FDAA-477F-898B-07B56175E392}"/>
              </a:ext>
            </a:extLst>
          </p:cNvPr>
          <p:cNvSpPr txBox="1"/>
          <p:nvPr/>
        </p:nvSpPr>
        <p:spPr>
          <a:xfrm>
            <a:off x="7305579" y="2644170"/>
            <a:ext cx="3262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Q &amp; A</a:t>
            </a:r>
            <a:endParaRPr lang="ko-KR" altLang="en-US" sz="9600" dirty="0">
              <a:solidFill>
                <a:schemeClr val="tx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915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0BDFD12-C5F4-4D60-8355-3D3A6F59E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02BB51-76A7-46B8-9AB5-4D0E23D90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9B14EA-5E5D-43A5-9AE2-362FF47FD4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Jaemin Jeong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AB2F63-D9B9-442A-A1C9-F6E62D77F4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Seminar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A65D15-1E9E-4AAB-BB4E-261A19B544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B7527-5874-482F-8EE7-D6FFE88363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201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62" r:id="rId3"/>
    <p:sldLayoutId id="2147483652" r:id="rId4"/>
    <p:sldLayoutId id="2147483661" r:id="rId5"/>
    <p:sldLayoutId id="2147483660" r:id="rId6"/>
    <p:sldLayoutId id="2147483657" r:id="rId7"/>
  </p:sldLayoutIdLst>
  <p:hf hdr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Clr>
          <a:schemeClr val="tx1"/>
        </a:buClr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Clr>
          <a:schemeClr val="accent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285750" algn="l" defTabSz="685800" rtl="0" eaLnBrk="1" latinLnBrk="1" hangingPunct="1">
        <a:lnSpc>
          <a:spcPct val="90000"/>
        </a:lnSpc>
        <a:spcBef>
          <a:spcPts val="375"/>
        </a:spcBef>
        <a:buClr>
          <a:schemeClr val="accent4">
            <a:lumMod val="50000"/>
          </a:schemeClr>
        </a:buClr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Clr>
          <a:schemeClr val="accent4">
            <a:lumMod val="75000"/>
          </a:schemeClr>
        </a:buClr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657350" indent="-285750" algn="l" defTabSz="685800" rtl="0" eaLnBrk="1" latinLnBrk="1" hangingPunct="1">
        <a:lnSpc>
          <a:spcPct val="90000"/>
        </a:lnSpc>
        <a:spcBef>
          <a:spcPts val="375"/>
        </a:spcBef>
        <a:buClr>
          <a:schemeClr val="accent4"/>
        </a:buClr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82FFECA-47F4-4BD1-ADBC-79039B280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63" y="1017176"/>
            <a:ext cx="11229474" cy="37124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0E7E89-943F-41F6-9CC5-E7A916C9F3A9}"/>
              </a:ext>
            </a:extLst>
          </p:cNvPr>
          <p:cNvSpPr txBox="1"/>
          <p:nvPr/>
        </p:nvSpPr>
        <p:spPr>
          <a:xfrm>
            <a:off x="5394526" y="5379159"/>
            <a:ext cx="14029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2021 CVPR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8102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9D427B-9732-41BC-9705-AF39DE471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Jaemin Jeong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844FDA-1120-47E2-AAC6-E836014F9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Seminar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462934-15C1-4616-AAD6-790704BC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B7527-5874-482F-8EE7-D6FFE8836307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ED4FA39-945D-4E0E-97CF-4632AF720F3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Seg Head includes a 3×3 Conv-BN-</a:t>
            </a:r>
            <a:r>
              <a:rPr lang="en-US" altLang="ko-KR" dirty="0" err="1"/>
              <a:t>ReLU</a:t>
            </a:r>
            <a:r>
              <a:rPr lang="en-US" altLang="ko-KR" dirty="0"/>
              <a:t> operator followed with a 1 × 1 convolution to get the output dimension N, which is set as the number of classes.</a:t>
            </a:r>
          </a:p>
          <a:p>
            <a:endParaRPr lang="en-US" altLang="ko-KR" dirty="0"/>
          </a:p>
          <a:p>
            <a:r>
              <a:rPr lang="en-US" altLang="ko-KR" dirty="0"/>
              <a:t>we </a:t>
            </a:r>
            <a:r>
              <a:rPr lang="en-US" altLang="ko-KR" dirty="0" err="1">
                <a:solidFill>
                  <a:srgbClr val="C00000"/>
                </a:solidFill>
              </a:rPr>
              <a:t>upsample</a:t>
            </a:r>
            <a:r>
              <a:rPr lang="en-US" altLang="ko-KR" dirty="0">
                <a:solidFill>
                  <a:srgbClr val="C00000"/>
                </a:solidFill>
              </a:rPr>
              <a:t> the detail feature maps </a:t>
            </a:r>
            <a:r>
              <a:rPr lang="en-US" altLang="ko-KR" dirty="0">
                <a:solidFill>
                  <a:schemeClr val="tx1"/>
                </a:solidFill>
              </a:rPr>
              <a:t>to the </a:t>
            </a:r>
            <a:r>
              <a:rPr lang="en-US" altLang="ko-KR" dirty="0">
                <a:solidFill>
                  <a:srgbClr val="C00000"/>
                </a:solidFill>
              </a:rPr>
              <a:t>original size </a:t>
            </a:r>
            <a:r>
              <a:rPr lang="en-US" altLang="ko-KR" dirty="0"/>
              <a:t>and </a:t>
            </a:r>
            <a:r>
              <a:rPr lang="en-US" altLang="ko-KR" dirty="0">
                <a:solidFill>
                  <a:srgbClr val="C00000"/>
                </a:solidFill>
              </a:rPr>
              <a:t>fuse </a:t>
            </a:r>
            <a:r>
              <a:rPr lang="en-US" altLang="ko-KR" dirty="0">
                <a:solidFill>
                  <a:schemeClr val="tx1"/>
                </a:solidFill>
              </a:rPr>
              <a:t>it with</a:t>
            </a:r>
            <a:r>
              <a:rPr lang="en-US" altLang="ko-KR" dirty="0">
                <a:solidFill>
                  <a:srgbClr val="C00000"/>
                </a:solidFill>
              </a:rPr>
              <a:t> a trainable 1 × 1 convolution </a:t>
            </a:r>
            <a:r>
              <a:rPr lang="en-US" altLang="ko-KR" dirty="0">
                <a:solidFill>
                  <a:schemeClr val="tx1"/>
                </a:solidFill>
              </a:rPr>
              <a:t>for</a:t>
            </a:r>
            <a:r>
              <a:rPr lang="en-US" altLang="ko-KR" dirty="0">
                <a:solidFill>
                  <a:srgbClr val="C00000"/>
                </a:solidFill>
              </a:rPr>
              <a:t> dynamic re-</a:t>
            </a:r>
            <a:r>
              <a:rPr lang="en-US" altLang="ko-KR" dirty="0" err="1">
                <a:solidFill>
                  <a:srgbClr val="C00000"/>
                </a:solidFill>
              </a:rPr>
              <a:t>wegihting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Finally, we adopt a </a:t>
            </a:r>
            <a:r>
              <a:rPr lang="en-US" altLang="ko-KR" dirty="0">
                <a:solidFill>
                  <a:srgbClr val="C00000"/>
                </a:solidFill>
              </a:rPr>
              <a:t>threshold 0.1 </a:t>
            </a:r>
            <a:r>
              <a:rPr lang="en-US" altLang="ko-KR" dirty="0"/>
              <a:t>to convert the predicted details to the final binary detail ground-truth with boundary and corner </a:t>
            </a:r>
            <a:r>
              <a:rPr lang="en-US" altLang="ko-KR" dirty="0" err="1"/>
              <a:t>informations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we use a Detail Head to produce the detail map, which guide the shallow layer to encode spatial information.</a:t>
            </a:r>
          </a:p>
          <a:p>
            <a:endParaRPr lang="en-US" altLang="ko-KR" dirty="0"/>
          </a:p>
          <a:p>
            <a:r>
              <a:rPr lang="en-US" altLang="ko-KR" dirty="0"/>
              <a:t>Detail Head includes a 3 × 3 Conv-BN-</a:t>
            </a:r>
            <a:r>
              <a:rPr lang="en-US" altLang="ko-KR" dirty="0" err="1"/>
              <a:t>ReLU</a:t>
            </a:r>
            <a:r>
              <a:rPr lang="en-US" altLang="ko-KR" dirty="0"/>
              <a:t> operator followed with a 1 × 1 convolution to get the output detail map.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8BC7141-7321-4012-83CB-FD867AE4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Network Architecture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3094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9D427B-9732-41BC-9705-AF39DE471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Jaemin Jeong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844FDA-1120-47E2-AAC6-E836014F9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Seminar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462934-15C1-4616-AAD6-790704BC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B7527-5874-482F-8EE7-D6FFE883630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5ED4FA39-945D-4E0E-97CF-4632AF720F3B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22300" y="1104899"/>
                <a:ext cx="11569700" cy="538797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ko-KR" b="1" dirty="0">
                    <a:latin typeface="+mj-ea"/>
                    <a:ea typeface="+mj-ea"/>
                  </a:rPr>
                  <a:t>Detail Loss</a:t>
                </a:r>
              </a:p>
              <a:p>
                <a:r>
                  <a:rPr lang="en-US" altLang="ko-KR" dirty="0"/>
                  <a:t>Since the number of detail pixels is much less than the non-detail pixels, detail prediction is a class imbalance problem.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we adopt binary cross-entropy and dice loss to jointly optimize the detail learning.</a:t>
                </a:r>
              </a:p>
              <a:p>
                <a:endParaRPr lang="en-US" altLang="ko-KR" dirty="0"/>
              </a:p>
              <a:p>
                <a:r>
                  <a:rPr lang="en-US" altLang="ko-KR" dirty="0">
                    <a:solidFill>
                      <a:srgbClr val="C00000"/>
                    </a:solidFill>
                  </a:rPr>
                  <a:t>Dice loss measures the overlap between predict maps and ground-truth</a:t>
                </a:r>
                <a:r>
                  <a:rPr lang="en-US" altLang="ko-KR" dirty="0"/>
                  <a:t>. Also, it is insensitive to the number of foreground/background pixels, which means it can alleviating the </a:t>
                </a:r>
                <a:r>
                  <a:rPr lang="en-US" altLang="ko-KR" dirty="0">
                    <a:solidFill>
                      <a:srgbClr val="C00000"/>
                    </a:solidFill>
                  </a:rPr>
                  <a:t>class-imbalance problem</a:t>
                </a:r>
                <a:r>
                  <a:rPr lang="en-US" altLang="ko-KR" dirty="0"/>
                  <a:t>. </a:t>
                </a:r>
              </a:p>
              <a:p>
                <a:endParaRPr lang="en-US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𝑑𝑒𝑡𝑎𝑖𝑙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𝑑𝑖𝑐𝑒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𝑏𝑐𝑒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𝑑𝑖𝑐𝑒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=1 −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  <m:sup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b="0" dirty="0"/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5ED4FA39-945D-4E0E-97CF-4632AF720F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22300" y="1104899"/>
                <a:ext cx="11569700" cy="5387973"/>
              </a:xfrm>
              <a:blipFill>
                <a:blip r:embed="rId3"/>
                <a:stretch>
                  <a:fillRect l="-527" t="-1018" r="-7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제목 5">
            <a:extLst>
              <a:ext uri="{FF2B5EF4-FFF2-40B4-BE49-F238E27FC236}">
                <a16:creationId xmlns:a16="http://schemas.microsoft.com/office/drawing/2014/main" id="{98BC7141-7321-4012-83CB-FD867AE4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Detail Ground-truth Generation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8371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9D427B-9732-41BC-9705-AF39DE471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Jaemin Jeong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844FDA-1120-47E2-AAC6-E836014F9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Seminar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462934-15C1-4616-AAD6-790704BC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B7527-5874-482F-8EE7-D6FFE8836307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051ECF5-56AB-4A91-B403-A95BC4103C1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033418" y="1202768"/>
            <a:ext cx="8125164" cy="4973161"/>
          </a:xfr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98BC7141-7321-4012-83CB-FD867AE4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461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9D427B-9732-41BC-9705-AF39DE471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Jaemin Jeong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844FDA-1120-47E2-AAC6-E836014F9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Seminar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462934-15C1-4616-AAD6-790704BC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B7527-5874-482F-8EE7-D6FFE8836307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C9F109B3-2F2E-49D0-B1D0-41B4A81F797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418256" y="1104900"/>
            <a:ext cx="9977787" cy="5170488"/>
          </a:xfr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98BC7141-7321-4012-83CB-FD867AE4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0691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9D427B-9732-41BC-9705-AF39DE471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Jaemin Jeong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844FDA-1120-47E2-AAC6-E836014F9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Seminar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462934-15C1-4616-AAD6-790704BC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B7527-5874-482F-8EE7-D6FFE8836307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E20B70A2-F27E-4B03-8F30-54C49C6E1C6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997200" y="1256506"/>
            <a:ext cx="6819900" cy="4867275"/>
          </a:xfr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98BC7141-7321-4012-83CB-FD867AE4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3747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9D427B-9732-41BC-9705-AF39DE471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Jaemin Jeong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844FDA-1120-47E2-AAC6-E836014F9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Seminar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462934-15C1-4616-AAD6-790704BC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B7527-5874-482F-8EE7-D6FFE8836307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DEB56CF9-5BD6-41A5-8A42-F073F0ED768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3711575" y="1661319"/>
            <a:ext cx="5391150" cy="4057650"/>
          </a:xfr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98BC7141-7321-4012-83CB-FD867AE4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190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9D427B-9732-41BC-9705-AF39DE471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Jaemin Jeong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844FDA-1120-47E2-AAC6-E836014F9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Seminar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462934-15C1-4616-AAD6-790704BC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B7527-5874-482F-8EE7-D6FFE8836307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343DA31A-1152-4E9C-A35D-9509AAD2A9E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833120" y="1017245"/>
            <a:ext cx="4210551" cy="5506106"/>
          </a:xfr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98BC7141-7321-4012-83CB-FD867AE4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pic>
        <p:nvPicPr>
          <p:cNvPr id="9" name="내용 개체 틀 7">
            <a:extLst>
              <a:ext uri="{FF2B5EF4-FFF2-40B4-BE49-F238E27FC236}">
                <a16:creationId xmlns:a16="http://schemas.microsoft.com/office/drawing/2014/main" id="{FD10CA7C-FE50-475A-9079-AAEB75CF0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2757" y="1017245"/>
            <a:ext cx="5738333" cy="3583941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4B09F9-008E-47FD-B723-EB5D657213CB}"/>
              </a:ext>
            </a:extLst>
          </p:cNvPr>
          <p:cNvSpPr txBox="1"/>
          <p:nvPr/>
        </p:nvSpPr>
        <p:spPr>
          <a:xfrm>
            <a:off x="5522757" y="5194424"/>
            <a:ext cx="6101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We use 50 and 75 after the method name to represent the input size 512×1024 and 768×1536 respectively.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9659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0F31253-3991-4117-AFD6-08836BBC5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Jaemin Jeong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8F93AC6-9612-4CF9-9DEF-C479B7CF8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Seminar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E3D5C2-F14A-4DA9-9C09-E224C31E1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B7527-5874-482F-8EE7-D6FFE8836307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7D95A61-5E63-4084-8C53-0CBC87755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Bisenet</a:t>
            </a: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34A897C-AB87-4DDD-9FCF-1EE61F707822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640" y="1104900"/>
            <a:ext cx="9515019" cy="517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500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2D0A5D-31DD-44B6-BEFD-365347B72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Jaemin Jeong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BDE50AC-EB67-4720-A747-F69434045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Seminar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D1952E-CF5C-43EB-8625-C81884CEB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B7527-5874-482F-8EE7-D6FFE8836307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F9C343C-18FF-4BCC-89C1-F11850C5B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Bisenet-V2</a:t>
            </a:r>
            <a:endParaRPr lang="ko-KR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A69AEA5-26A6-49A9-8EA5-1B6DD56DD4EC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1255857"/>
            <a:ext cx="11569700" cy="486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752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FC5F7F9-F79C-45CA-8DAF-B35327D01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Jaemin Jeong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EDCFF5F-C189-42E2-9739-A39CB0E53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Seminar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85AEBE-1C8B-4AE5-9891-3B05696F4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B7527-5874-482F-8EE7-D6FFE8836307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8EFD23B-331D-464A-B045-CC95661B41C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2300" y="1104899"/>
            <a:ext cx="11569700" cy="5387973"/>
          </a:xfrm>
        </p:spPr>
        <p:txBody>
          <a:bodyPr/>
          <a:lstStyle/>
          <a:p>
            <a:r>
              <a:rPr lang="en-US" altLang="ko-KR" sz="1800" dirty="0" err="1"/>
              <a:t>Bisenet</a:t>
            </a:r>
            <a:r>
              <a:rPr lang="en-US" altLang="ko-KR" sz="1800" dirty="0"/>
              <a:t> has been proved to be a popular two-stream network for real-time segmentation. </a:t>
            </a:r>
          </a:p>
          <a:p>
            <a:endParaRPr lang="en-US" altLang="ko-KR" sz="1800" dirty="0"/>
          </a:p>
          <a:p>
            <a:r>
              <a:rPr lang="en-US" altLang="ko-KR" sz="1800" dirty="0"/>
              <a:t>However, its principle of adding an extra path to encode </a:t>
            </a:r>
            <a:r>
              <a:rPr lang="en-US" altLang="ko-KR" sz="1800" dirty="0">
                <a:solidFill>
                  <a:srgbClr val="FF0000"/>
                </a:solidFill>
              </a:rPr>
              <a:t>spatial information is time-consuming</a:t>
            </a:r>
            <a:r>
              <a:rPr lang="en-US" altLang="ko-KR" sz="1800" dirty="0"/>
              <a:t>, and the backbones borrowed from </a:t>
            </a:r>
            <a:r>
              <a:rPr lang="en-US" altLang="ko-KR" sz="1800" dirty="0">
                <a:solidFill>
                  <a:srgbClr val="FF0000"/>
                </a:solidFill>
              </a:rPr>
              <a:t>pretrained tasks</a:t>
            </a:r>
            <a:r>
              <a:rPr lang="en-US" altLang="ko-KR" sz="1800" dirty="0"/>
              <a:t>, e.g., image classification, </a:t>
            </a:r>
            <a:r>
              <a:rPr lang="en-US" altLang="ko-KR" sz="1800" dirty="0">
                <a:solidFill>
                  <a:schemeClr val="tx1"/>
                </a:solidFill>
              </a:rPr>
              <a:t>may be </a:t>
            </a:r>
            <a:r>
              <a:rPr lang="en-US" altLang="ko-KR" sz="1800" dirty="0">
                <a:solidFill>
                  <a:srgbClr val="FF0000"/>
                </a:solidFill>
              </a:rPr>
              <a:t>inefficient</a:t>
            </a:r>
            <a:r>
              <a:rPr lang="en-US" altLang="ko-KR" sz="1800" dirty="0">
                <a:solidFill>
                  <a:schemeClr val="tx1"/>
                </a:solidFill>
              </a:rPr>
              <a:t> </a:t>
            </a:r>
            <a:r>
              <a:rPr lang="en-US" altLang="ko-KR" sz="1800" dirty="0">
                <a:solidFill>
                  <a:srgbClr val="FF0000"/>
                </a:solidFill>
              </a:rPr>
              <a:t>for image segmentation</a:t>
            </a:r>
            <a:r>
              <a:rPr lang="en-US" altLang="ko-KR" sz="1800" dirty="0">
                <a:solidFill>
                  <a:schemeClr val="tx1"/>
                </a:solidFill>
              </a:rPr>
              <a:t> due to the deficiency of task specific design.</a:t>
            </a:r>
          </a:p>
          <a:p>
            <a:endParaRPr lang="en-US" altLang="ko-KR" sz="1800" dirty="0">
              <a:solidFill>
                <a:schemeClr val="tx1"/>
              </a:solidFill>
            </a:endParaRPr>
          </a:p>
          <a:p>
            <a:r>
              <a:rPr lang="en-US" altLang="ko-KR" sz="1800" dirty="0"/>
              <a:t>They propose a novel and efficient structure named </a:t>
            </a:r>
            <a:r>
              <a:rPr lang="en-US" altLang="ko-KR" sz="1800" dirty="0">
                <a:solidFill>
                  <a:srgbClr val="FF0000"/>
                </a:solidFill>
              </a:rPr>
              <a:t>Short-Term Dense Concatenate network </a:t>
            </a:r>
            <a:r>
              <a:rPr lang="en-US" altLang="ko-KR" sz="1800" dirty="0"/>
              <a:t>(STDC network) by removing structure redundancy. 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They </a:t>
            </a:r>
            <a:r>
              <a:rPr lang="en-US" altLang="ko-KR" dirty="0">
                <a:solidFill>
                  <a:srgbClr val="FF0000"/>
                </a:solidFill>
              </a:rPr>
              <a:t>gradually reduce </a:t>
            </a:r>
            <a:r>
              <a:rPr lang="en-US" altLang="ko-KR" dirty="0"/>
              <a:t>the </a:t>
            </a:r>
            <a:r>
              <a:rPr lang="en-US" altLang="ko-KR" dirty="0">
                <a:solidFill>
                  <a:srgbClr val="FF0000"/>
                </a:solidFill>
              </a:rPr>
              <a:t>dimension of feature maps</a:t>
            </a:r>
            <a:r>
              <a:rPr lang="ko-KR" altLang="en-US" dirty="0"/>
              <a:t> </a:t>
            </a:r>
            <a:r>
              <a:rPr lang="en-US" altLang="ko-KR" dirty="0"/>
              <a:t>and</a:t>
            </a:r>
            <a:r>
              <a:rPr lang="ko-KR" altLang="en-US" dirty="0"/>
              <a:t> </a:t>
            </a:r>
            <a:r>
              <a:rPr lang="en-US" altLang="ko-KR" dirty="0"/>
              <a:t>use</a:t>
            </a:r>
            <a:r>
              <a:rPr lang="ko-KR" altLang="en-US" dirty="0"/>
              <a:t> </a:t>
            </a:r>
            <a:r>
              <a:rPr lang="en-US" altLang="ko-KR" dirty="0"/>
              <a:t>the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aggregation</a:t>
            </a:r>
            <a:r>
              <a:rPr lang="ko-KR" altLang="en-US" dirty="0"/>
              <a:t> </a:t>
            </a:r>
            <a:r>
              <a:rPr lang="en-US" altLang="ko-KR" dirty="0"/>
              <a:t>of</a:t>
            </a:r>
            <a:r>
              <a:rPr lang="ko-KR" altLang="en-US" dirty="0"/>
              <a:t> </a:t>
            </a:r>
            <a:r>
              <a:rPr lang="en-US" altLang="ko-KR" dirty="0"/>
              <a:t>them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for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image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representation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In the decoder, they propose a </a:t>
            </a:r>
            <a:r>
              <a:rPr lang="en-US" altLang="ko-KR" dirty="0">
                <a:solidFill>
                  <a:srgbClr val="FF0000"/>
                </a:solidFill>
              </a:rPr>
              <a:t>Detail Aggregation module </a:t>
            </a:r>
            <a:r>
              <a:rPr lang="en-US" altLang="ko-KR" dirty="0"/>
              <a:t>by </a:t>
            </a:r>
            <a:r>
              <a:rPr lang="en-US" altLang="ko-KR" dirty="0">
                <a:solidFill>
                  <a:srgbClr val="FF0000"/>
                </a:solidFill>
              </a:rPr>
              <a:t>integration</a:t>
            </a:r>
            <a:r>
              <a:rPr lang="en-US" altLang="ko-KR" dirty="0"/>
              <a:t> the learning of </a:t>
            </a:r>
            <a:r>
              <a:rPr lang="en-US" altLang="ko-KR" dirty="0">
                <a:solidFill>
                  <a:srgbClr val="FF0000"/>
                </a:solidFill>
              </a:rPr>
              <a:t>spatial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information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into low-level layers in single-stream manner</a:t>
            </a:r>
          </a:p>
          <a:p>
            <a:pPr lvl="1"/>
            <a:r>
              <a:rPr lang="en-US" altLang="ko-KR" dirty="0"/>
              <a:t>Finally, the </a:t>
            </a:r>
            <a:r>
              <a:rPr lang="en-US" altLang="ko-KR" dirty="0">
                <a:solidFill>
                  <a:srgbClr val="FF0000"/>
                </a:solidFill>
              </a:rPr>
              <a:t>low-level features </a:t>
            </a:r>
            <a:r>
              <a:rPr lang="en-US" altLang="ko-KR" dirty="0"/>
              <a:t>and </a:t>
            </a:r>
            <a:r>
              <a:rPr lang="en-US" altLang="ko-KR" dirty="0">
                <a:solidFill>
                  <a:srgbClr val="FF0000"/>
                </a:solidFill>
              </a:rPr>
              <a:t>deep features </a:t>
            </a:r>
            <a:r>
              <a:rPr lang="en-US" altLang="ko-KR" dirty="0"/>
              <a:t>are </a:t>
            </a:r>
            <a:r>
              <a:rPr lang="en-US" altLang="ko-KR" dirty="0">
                <a:solidFill>
                  <a:srgbClr val="FF0000"/>
                </a:solidFill>
              </a:rPr>
              <a:t>fused</a:t>
            </a:r>
            <a:r>
              <a:rPr lang="en-US" altLang="ko-KR" dirty="0"/>
              <a:t> to predict the final segmentation results.</a:t>
            </a:r>
          </a:p>
          <a:p>
            <a:pPr lvl="1"/>
            <a:endParaRPr lang="en-US" altLang="ko-KR" dirty="0"/>
          </a:p>
          <a:p>
            <a:r>
              <a:rPr lang="en-US" altLang="ko-KR" sz="1800" dirty="0"/>
              <a:t>(Cityscape) we achieve </a:t>
            </a:r>
            <a:r>
              <a:rPr lang="en-US" altLang="ko-KR" sz="1800" dirty="0">
                <a:solidFill>
                  <a:srgbClr val="FF0000"/>
                </a:solidFill>
              </a:rPr>
              <a:t>71.9% </a:t>
            </a:r>
            <a:r>
              <a:rPr lang="en-US" altLang="ko-KR" sz="1800" dirty="0" err="1">
                <a:solidFill>
                  <a:srgbClr val="FF0000"/>
                </a:solidFill>
              </a:rPr>
              <a:t>mIoU</a:t>
            </a:r>
            <a:r>
              <a:rPr lang="en-US" altLang="ko-KR" sz="1800" dirty="0">
                <a:solidFill>
                  <a:srgbClr val="FF0000"/>
                </a:solidFill>
              </a:rPr>
              <a:t> </a:t>
            </a:r>
            <a:r>
              <a:rPr lang="en-US" altLang="ko-KR" sz="1800" dirty="0"/>
              <a:t>on the test set with a speed of </a:t>
            </a:r>
            <a:r>
              <a:rPr lang="en-US" altLang="ko-KR" sz="1800" dirty="0">
                <a:solidFill>
                  <a:srgbClr val="FF0000"/>
                </a:solidFill>
              </a:rPr>
              <a:t>250.4 FPS </a:t>
            </a:r>
            <a:r>
              <a:rPr lang="en-US" altLang="ko-KR" sz="1800" dirty="0"/>
              <a:t>on </a:t>
            </a:r>
            <a:r>
              <a:rPr lang="en-US" altLang="ko-KR" sz="1800" dirty="0">
                <a:solidFill>
                  <a:srgbClr val="FF0000"/>
                </a:solidFill>
              </a:rPr>
              <a:t>NVIDIA GTX 1080Ti</a:t>
            </a:r>
            <a:r>
              <a:rPr lang="en-US" altLang="ko-KR" sz="1800" dirty="0"/>
              <a:t>, which is </a:t>
            </a:r>
            <a:r>
              <a:rPr lang="en-US" altLang="ko-KR" sz="1800" dirty="0">
                <a:solidFill>
                  <a:srgbClr val="FF0000"/>
                </a:solidFill>
              </a:rPr>
              <a:t>45.2% faster than the latest methods</a:t>
            </a:r>
            <a:r>
              <a:rPr lang="en-US" altLang="ko-KR" sz="1800" dirty="0"/>
              <a:t>, and achieve </a:t>
            </a:r>
            <a:r>
              <a:rPr lang="en-US" altLang="ko-KR" sz="1800" dirty="0">
                <a:solidFill>
                  <a:srgbClr val="FF0000"/>
                </a:solidFill>
              </a:rPr>
              <a:t>76.8% </a:t>
            </a:r>
            <a:r>
              <a:rPr lang="en-US" altLang="ko-KR" sz="1800" dirty="0" err="1">
                <a:solidFill>
                  <a:srgbClr val="FF0000"/>
                </a:solidFill>
              </a:rPr>
              <a:t>mIoU</a:t>
            </a:r>
            <a:r>
              <a:rPr lang="en-US" altLang="ko-KR" sz="1800" dirty="0"/>
              <a:t> with </a:t>
            </a:r>
            <a:r>
              <a:rPr lang="en-US" altLang="ko-KR" sz="1800" dirty="0">
                <a:solidFill>
                  <a:srgbClr val="FF0000"/>
                </a:solidFill>
              </a:rPr>
              <a:t>97.0 FPS </a:t>
            </a:r>
            <a:r>
              <a:rPr lang="en-US" altLang="ko-KR" sz="1800" dirty="0"/>
              <a:t>while inferring on </a:t>
            </a:r>
            <a:r>
              <a:rPr lang="en-US" altLang="ko-KR" sz="1800" dirty="0">
                <a:solidFill>
                  <a:srgbClr val="FF0000"/>
                </a:solidFill>
              </a:rPr>
              <a:t>higher resolution </a:t>
            </a:r>
            <a:r>
              <a:rPr lang="en-US" altLang="ko-KR" sz="1800" dirty="0"/>
              <a:t>images. 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CCFDBB5-A300-44CF-AC6A-1B73420B2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Abstract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4434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F37C38C-B020-441C-B570-CC67DE885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Jaemin Jeong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2FB7D0F-A2EB-4C13-BBDF-0BDC303C6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Seminar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AEA1A5-C093-452A-BC67-0F0678223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B7527-5874-482F-8EE7-D6FFE8836307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3977CA59-DE00-46EC-99E6-94BC28BDE15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544358" y="1104900"/>
            <a:ext cx="7725583" cy="5170488"/>
          </a:xfr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8A5E968D-D601-4E30-9485-08C2B167C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Performance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8885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9D427B-9732-41BC-9705-AF39DE471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 err="1"/>
              <a:t>Jaemin</a:t>
            </a:r>
            <a:r>
              <a:rPr lang="en-US" altLang="ko-KR" dirty="0"/>
              <a:t> </a:t>
            </a:r>
            <a:r>
              <a:rPr lang="en-US" altLang="ko-KR" dirty="0" err="1"/>
              <a:t>Jeong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844FDA-1120-47E2-AAC6-E836014F9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Seminar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462934-15C1-4616-AAD6-790704BC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B7527-5874-482F-8EE7-D6FFE8836307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ED4FA39-945D-4E0E-97CF-4632AF720F3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They design a </a:t>
            </a:r>
            <a:r>
              <a:rPr lang="en-US" altLang="ko-KR" dirty="0">
                <a:solidFill>
                  <a:srgbClr val="FF0000"/>
                </a:solidFill>
              </a:rPr>
              <a:t>Short-Term Dense Concatenate module </a:t>
            </a:r>
            <a:r>
              <a:rPr lang="en-US" altLang="ko-KR" dirty="0"/>
              <a:t>(STDC module) to extract deep features with </a:t>
            </a:r>
            <a:r>
              <a:rPr lang="en-US" altLang="ko-KR" dirty="0">
                <a:solidFill>
                  <a:srgbClr val="FF0000"/>
                </a:solidFill>
              </a:rPr>
              <a:t>scalable receptive field </a:t>
            </a:r>
            <a:r>
              <a:rPr lang="en-US" altLang="ko-KR" dirty="0"/>
              <a:t>and </a:t>
            </a:r>
            <a:r>
              <a:rPr lang="en-US" altLang="ko-KR" dirty="0">
                <a:solidFill>
                  <a:srgbClr val="FF0000"/>
                </a:solidFill>
              </a:rPr>
              <a:t>multi-scale information</a:t>
            </a:r>
            <a:r>
              <a:rPr lang="en-US" altLang="ko-KR" dirty="0"/>
              <a:t>. This module promotes the performance of our STDC network with affordable computational cost. </a:t>
            </a:r>
          </a:p>
          <a:p>
            <a:endParaRPr lang="en-US" altLang="ko-KR" dirty="0"/>
          </a:p>
          <a:p>
            <a:r>
              <a:rPr lang="en-US" altLang="ko-KR" dirty="0"/>
              <a:t>They propose the </a:t>
            </a:r>
            <a:r>
              <a:rPr lang="en-US" altLang="ko-KR" dirty="0">
                <a:solidFill>
                  <a:srgbClr val="FF0000"/>
                </a:solidFill>
              </a:rPr>
              <a:t>Detail Aggregation module </a:t>
            </a:r>
            <a:r>
              <a:rPr lang="en-US" altLang="ko-KR" dirty="0"/>
              <a:t>to learn the decoder, leading to more precise preservation of spatial details in low-level layers </a:t>
            </a:r>
            <a:r>
              <a:rPr lang="en-US" altLang="ko-KR" dirty="0">
                <a:solidFill>
                  <a:srgbClr val="FF0000"/>
                </a:solidFill>
              </a:rPr>
              <a:t>without extra computation cost </a:t>
            </a:r>
            <a:r>
              <a:rPr lang="en-US" altLang="ko-KR" dirty="0"/>
              <a:t>in the inference time.</a:t>
            </a:r>
          </a:p>
          <a:p>
            <a:endParaRPr lang="en-US" altLang="ko-KR" dirty="0"/>
          </a:p>
          <a:p>
            <a:r>
              <a:rPr lang="en-US" altLang="ko-KR" dirty="0"/>
              <a:t>They conduct extensive experiments to present the effectiveness of our methods. The experiment results present that STDC networks achieve new state-of-the-art results on ImageNet, Cityscapes and </a:t>
            </a:r>
            <a:r>
              <a:rPr lang="en-US" altLang="ko-KR" dirty="0" err="1"/>
              <a:t>CamVid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Specifically, our STDC1-Seg50 achieves 71.9% </a:t>
            </a:r>
            <a:r>
              <a:rPr lang="en-US" altLang="ko-KR" dirty="0" err="1"/>
              <a:t>mIoU</a:t>
            </a:r>
            <a:r>
              <a:rPr lang="en-US" altLang="ko-KR" dirty="0"/>
              <a:t> on the Cityscapes test set at a speed of 250.4 FPS on one NVIDIA GTX 1080Ti card. Under the same experiment setting, our STDC2-Seg75 achieves 76.8% </a:t>
            </a:r>
            <a:r>
              <a:rPr lang="en-US" altLang="ko-KR" dirty="0" err="1"/>
              <a:t>mIoU</a:t>
            </a:r>
            <a:r>
              <a:rPr lang="en-US" altLang="ko-KR" dirty="0"/>
              <a:t> at a speed of 97.0 FPS. </a:t>
            </a:r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8BC7141-7321-4012-83CB-FD867AE4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640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9D427B-9732-41BC-9705-AF39DE471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Jaemin Jeong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844FDA-1120-47E2-AAC6-E836014F9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Seminar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462934-15C1-4616-AAD6-790704BC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B7527-5874-482F-8EE7-D6FFE8836307}" type="slidenum">
              <a:rPr lang="ko-KR" altLang="en-US" smtClean="0"/>
              <a:pPr/>
              <a:t>7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5ED4FA39-945D-4E0E-97CF-4632AF720F3B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22301" y="1007452"/>
                <a:ext cx="5794542" cy="2925158"/>
              </a:xfrm>
            </p:spPr>
            <p:txBody>
              <a:bodyPr/>
              <a:lstStyle/>
              <a:p>
                <a:r>
                  <a:rPr lang="en-US" altLang="ko-KR" sz="1800" dirty="0"/>
                  <a:t>Short-Term Dense Concatenate Module</a:t>
                </a:r>
              </a:p>
              <a:p>
                <a:endParaRPr lang="en-US" altLang="ko-KR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𝐶𝑜𝑛𝑣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1800" dirty="0"/>
              </a:p>
              <a:p>
                <a:pPr marL="0" indent="0">
                  <a:buNone/>
                </a:pPr>
                <a:endParaRPr lang="en-US" altLang="ko-KR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, …,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1800" dirty="0"/>
              </a:p>
              <a:p>
                <a:pPr marL="0" indent="0">
                  <a:buNone/>
                </a:pPr>
                <a:endParaRPr lang="en-US" altLang="ko-KR" sz="1800" dirty="0"/>
              </a:p>
              <a:p>
                <a:pPr marL="0" indent="0">
                  <a:buNone/>
                </a:pPr>
                <a:r>
                  <a:rPr lang="en-US" altLang="ko-KR" sz="1800" dirty="0" err="1">
                    <a:solidFill>
                      <a:srgbClr val="C00000"/>
                    </a:solidFill>
                  </a:rPr>
                  <a:t>ConvX</a:t>
                </a:r>
                <a:r>
                  <a:rPr lang="en-US" altLang="ko-KR" sz="1800" dirty="0"/>
                  <a:t> includes one convolutional layer, one batch normalization layer and </a:t>
                </a:r>
                <a:r>
                  <a:rPr lang="en-US" altLang="ko-KR" sz="1800" dirty="0" err="1"/>
                  <a:t>ReLU</a:t>
                </a:r>
                <a:r>
                  <a:rPr lang="en-US" altLang="ko-KR" sz="1800" dirty="0"/>
                  <a:t> activation layer,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ko-KR" sz="18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800" dirty="0"/>
                  <a:t> is the kernel size of convolutional layer. </a:t>
                </a:r>
                <a:endParaRPr lang="ko-KR" altLang="en-US" sz="1800" dirty="0"/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5ED4FA39-945D-4E0E-97CF-4632AF720F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22301" y="1007452"/>
                <a:ext cx="5794542" cy="2925158"/>
              </a:xfrm>
              <a:blipFill>
                <a:blip r:embed="rId3"/>
                <a:stretch>
                  <a:fillRect l="-841" t="-18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제목 5">
            <a:extLst>
              <a:ext uri="{FF2B5EF4-FFF2-40B4-BE49-F238E27FC236}">
                <a16:creationId xmlns:a16="http://schemas.microsoft.com/office/drawing/2014/main" id="{98BC7141-7321-4012-83CB-FD867AE4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Design of Encoding Network</a:t>
            </a:r>
            <a:endParaRPr lang="ko-KR" altLang="en-US" dirty="0"/>
          </a:p>
        </p:txBody>
      </p:sp>
      <p:pic>
        <p:nvPicPr>
          <p:cNvPr id="7" name="내용 개체 틀 7">
            <a:extLst>
              <a:ext uri="{FF2B5EF4-FFF2-40B4-BE49-F238E27FC236}">
                <a16:creationId xmlns:a16="http://schemas.microsoft.com/office/drawing/2014/main" id="{9F6BC2DB-25ED-4E92-9BB8-583CEB5A4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221" y="958796"/>
            <a:ext cx="5285631" cy="5340937"/>
          </a:xfrm>
          <a:prstGeom prst="rect">
            <a:avLst/>
          </a:prstGeom>
          <a:noFill/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D8FF5E4-2502-43AE-AB22-2010093AF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3932615"/>
            <a:ext cx="5634121" cy="256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53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9D427B-9732-41BC-9705-AF39DE471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Jaemin Jeong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844FDA-1120-47E2-AAC6-E836014F9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Seminar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462934-15C1-4616-AAD6-790704BC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B7527-5874-482F-8EE7-D6FFE8836307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8BC7141-7321-4012-83CB-FD867AE4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Design of Encoding Network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내용 개체 틀 9">
                <a:extLst>
                  <a:ext uri="{FF2B5EF4-FFF2-40B4-BE49-F238E27FC236}">
                    <a16:creationId xmlns:a16="http://schemas.microsoft.com/office/drawing/2014/main" id="{804B6C35-E918-4D9F-9FBD-EED5958B4A18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22300" y="2497555"/>
                <a:ext cx="5473700" cy="186288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ko-KR" dirty="0"/>
                  <a:t> : stride</a:t>
                </a: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ko-KR" dirty="0"/>
                  <a:t> : repeat</a:t>
                </a: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ko-KR" dirty="0"/>
                  <a:t> : output channels</a:t>
                </a: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ko-KR" dirty="0"/>
                  <a:t> : input channel</a:t>
                </a: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 dirty="0"/>
                  <a:t> : output channel</a:t>
                </a:r>
              </a:p>
              <a:p>
                <a:endParaRPr lang="en-US" altLang="ko-KR" dirty="0"/>
              </a:p>
            </p:txBody>
          </p:sp>
        </mc:Choice>
        <mc:Fallback>
          <p:sp>
            <p:nvSpPr>
              <p:cNvPr id="10" name="내용 개체 틀 9">
                <a:extLst>
                  <a:ext uri="{FF2B5EF4-FFF2-40B4-BE49-F238E27FC236}">
                    <a16:creationId xmlns:a16="http://schemas.microsoft.com/office/drawing/2014/main" id="{804B6C35-E918-4D9F-9FBD-EED5958B4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22300" y="2497555"/>
                <a:ext cx="5473700" cy="1862889"/>
              </a:xfrm>
              <a:blipFill>
                <a:blip r:embed="rId3"/>
                <a:stretch>
                  <a:fillRect l="-1002" t="-3279" b="-75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93EAE2DF-036B-441F-99A1-E27679A22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6241" y="994110"/>
            <a:ext cx="4982109" cy="533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06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FC1B9E-B2D1-4BF6-A1DC-70F9552F7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Jaemin Jeong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01D496F-0EBE-4875-9758-610AD7742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Seminar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792990-9679-4FB0-967B-0EE0F88D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B7527-5874-482F-8EE7-D6FFE8836307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562B6411-808C-471C-A69B-7794FEBE17D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328564" y="1104900"/>
            <a:ext cx="10157171" cy="5170488"/>
          </a:xfr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A56F6581-5AB9-4740-8E71-1076A3F0C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Network Architecture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8021083"/>
      </p:ext>
    </p:extLst>
  </p:cSld>
  <p:clrMapOvr>
    <a:masterClrMapping/>
  </p:clrMapOvr>
</p:sld>
</file>

<file path=ppt/theme/theme1.xml><?xml version="1.0" encoding="utf-8"?>
<a:theme xmlns:a="http://schemas.openxmlformats.org/drawingml/2006/main" name="Black_Theme">
  <a:themeElements>
    <a:clrScheme name="색상">
      <a:dk1>
        <a:srgbClr val="3A3838"/>
      </a:dk1>
      <a:lt1>
        <a:srgbClr val="FFFFFF"/>
      </a:lt1>
      <a:dk2>
        <a:srgbClr val="8A8686"/>
      </a:dk2>
      <a:lt2>
        <a:srgbClr val="F2F2F2"/>
      </a:lt2>
      <a:accent1>
        <a:srgbClr val="564C4D"/>
      </a:accent1>
      <a:accent2>
        <a:srgbClr val="CC9880"/>
      </a:accent2>
      <a:accent3>
        <a:srgbClr val="ECDFCF"/>
      </a:accent3>
      <a:accent4>
        <a:srgbClr val="9BBFD7"/>
      </a:accent4>
      <a:accent5>
        <a:srgbClr val="3D4965"/>
      </a:accent5>
      <a:accent6>
        <a:srgbClr val="8A8686"/>
      </a:accent6>
      <a:hlink>
        <a:srgbClr val="3C3C3C"/>
      </a:hlink>
      <a:folHlink>
        <a:srgbClr val="3C3C3C"/>
      </a:folHlink>
    </a:clrScheme>
    <a:fontScheme name="나눔스퀘어_ac">
      <a:majorFont>
        <a:latin typeface="나눔스퀘어_ac ExtraBold"/>
        <a:ea typeface="나눔스퀘어_ac ExtraBold"/>
        <a:cs typeface=""/>
      </a:majorFont>
      <a:minorFont>
        <a:latin typeface="나눔스퀘어_ac Bold"/>
        <a:ea typeface="나눔스퀘어_ac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ck_Theme" id="{36FAEC29-8FAE-472D-B660-020E82340A40}" vid="{B9C8B549-8018-44FE-BE57-DFF00026FEC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Black_Theme</Template>
  <TotalTime>2317</TotalTime>
  <Words>2305</Words>
  <Application>Microsoft Office PowerPoint</Application>
  <PresentationFormat>와이드스크린</PresentationFormat>
  <Paragraphs>281</Paragraphs>
  <Slides>16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8" baseType="lpstr">
      <vt:lpstr>applesdgothicneo-ultralight</vt:lpstr>
      <vt:lpstr>inherit</vt:lpstr>
      <vt:lpstr>Noto Sans KR</vt:lpstr>
      <vt:lpstr>나눔고딕코딩</vt:lpstr>
      <vt:lpstr>나눔스퀘어_ac Bold</vt:lpstr>
      <vt:lpstr>나눔스퀘어_ac ExtraBold</vt:lpstr>
      <vt:lpstr>맑은 고딕</vt:lpstr>
      <vt:lpstr>Arial</vt:lpstr>
      <vt:lpstr>Arial</vt:lpstr>
      <vt:lpstr>Cambria Math</vt:lpstr>
      <vt:lpstr>Wingdings</vt:lpstr>
      <vt:lpstr>Black_Theme</vt:lpstr>
      <vt:lpstr>PowerPoint 프레젠테이션</vt:lpstr>
      <vt:lpstr>Bisenet</vt:lpstr>
      <vt:lpstr>Bisenet-V2</vt:lpstr>
      <vt:lpstr>Abstract</vt:lpstr>
      <vt:lpstr>Performance</vt:lpstr>
      <vt:lpstr>Introduction</vt:lpstr>
      <vt:lpstr>Design of Encoding Network</vt:lpstr>
      <vt:lpstr>Design of Encoding Network</vt:lpstr>
      <vt:lpstr>Network Architecture</vt:lpstr>
      <vt:lpstr>Network Architecture</vt:lpstr>
      <vt:lpstr>Detail Ground-truth Generation</vt:lpstr>
      <vt:lpstr>Experiments</vt:lpstr>
      <vt:lpstr>Experiments</vt:lpstr>
      <vt:lpstr>Experiments</vt:lpstr>
      <vt:lpstr>Experiments</vt:lpstr>
      <vt:lpstr>Experiments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정재민</dc:creator>
  <cp:lastModifiedBy>정재민</cp:lastModifiedBy>
  <cp:revision>71</cp:revision>
  <dcterms:created xsi:type="dcterms:W3CDTF">2022-01-17T06:15:19Z</dcterms:created>
  <dcterms:modified xsi:type="dcterms:W3CDTF">2022-02-22T00:37:11Z</dcterms:modified>
</cp:coreProperties>
</file>